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68" r:id="rId5"/>
    <p:sldId id="257" r:id="rId6"/>
    <p:sldId id="275" r:id="rId7"/>
    <p:sldId id="258" r:id="rId8"/>
    <p:sldId id="269" r:id="rId9"/>
    <p:sldId id="271" r:id="rId10"/>
    <p:sldId id="270" r:id="rId11"/>
    <p:sldId id="267" r:id="rId12"/>
    <p:sldId id="277" r:id="rId13"/>
    <p:sldId id="279" r:id="rId14"/>
    <p:sldId id="272" r:id="rId15"/>
    <p:sldId id="261" r:id="rId16"/>
    <p:sldId id="263" r:id="rId17"/>
    <p:sldId id="260" r:id="rId18"/>
    <p:sldId id="276" r:id="rId19"/>
    <p:sldId id="273" r:id="rId20"/>
  </p:sldIdLst>
  <p:sldSz cx="12192000" cy="6858000"/>
  <p:notesSz cx="6858000" cy="9144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i Ujdur" initials="SU" lastIdx="2" clrIdx="0">
    <p:extLst>
      <p:ext uri="{19B8F6BF-5375-455C-9EA6-DF929625EA0E}">
        <p15:presenceInfo xmlns:p15="http://schemas.microsoft.com/office/powerpoint/2012/main" userId="S-1-5-21-2977299124-1876462163-2290217735-10377690" providerId="AD"/>
      </p:ext>
    </p:extLst>
  </p:cmAuthor>
  <p:cmAuthor id="2" name="Kaz Scott" initials="KS" lastIdx="13" clrIdx="1">
    <p:extLst>
      <p:ext uri="{19B8F6BF-5375-455C-9EA6-DF929625EA0E}">
        <p15:presenceInfo xmlns:p15="http://schemas.microsoft.com/office/powerpoint/2012/main" userId="S::kaz.scott@det.nsw.edu.au::ee0d6b30-b4f7-4ac3-9799-a55ee66f7e35" providerId="AD"/>
      </p:ext>
    </p:extLst>
  </p:cmAuthor>
  <p:cmAuthor id="3" name="Sue French PSM" initials="SP" lastIdx="7" clrIdx="2">
    <p:extLst>
      <p:ext uri="{19B8F6BF-5375-455C-9EA6-DF929625EA0E}">
        <p15:presenceInfo xmlns:p15="http://schemas.microsoft.com/office/powerpoint/2012/main" userId="S::susan.french@det.nsw.edu.au::20a63ba9-c1da-465f-bd9b-f050a73f7262" providerId="AD"/>
      </p:ext>
    </p:extLst>
  </p:cmAuthor>
  <p:cmAuthor id="4" name="Ian Quintos (Ian Quintos)" initials="IQ" lastIdx="1" clrIdx="3">
    <p:extLst>
      <p:ext uri="{19B8F6BF-5375-455C-9EA6-DF929625EA0E}">
        <p15:presenceInfo xmlns:p15="http://schemas.microsoft.com/office/powerpoint/2012/main" userId="S::ian.quintos1@det.nsw.edu.au::185dbbf5-46d4-44a3-9554-2b938443d50b" providerId="AD"/>
      </p:ext>
    </p:extLst>
  </p:cmAuthor>
  <p:cmAuthor id="5" name="Oliver Best" initials="OB" lastIdx="1" clrIdx="4">
    <p:extLst>
      <p:ext uri="{19B8F6BF-5375-455C-9EA6-DF929625EA0E}">
        <p15:presenceInfo xmlns:p15="http://schemas.microsoft.com/office/powerpoint/2012/main" userId="S::oliver.best@det.nsw.edu.au::c0a48604-e15b-4709-bdc6-2950338b6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4F6E4-6823-41B7-33B8-6A4FFC98B5CC}" v="321" dt="2021-10-07T03:00:20.882"/>
    <p1510:client id="{3178706A-67A0-B981-2438-467016365DEC}" v="675" dt="2021-10-07T01:59:39.961"/>
    <p1510:client id="{6814891A-F6E8-2FAF-704A-E1FF2E0E9886}" v="489" dt="2021-10-06T22:08:32.690"/>
    <p1510:client id="{8122C480-90B7-4CC4-BD88-750F448A6DE0}" v="11" dt="2021-10-07T00:59:18.409"/>
    <p1510:client id="{968C3CAC-1965-A5AC-0C84-3548B1212CDA}" v="321" dt="2021-10-07T04:43:34.457"/>
    <p1510:client id="{BD8EF1ED-D4C7-0F81-9B52-B2ACE9687B4E}" v="312" dt="2021-10-07T01:47:32.007"/>
    <p1510:client id="{F1DB66A2-3397-FDBF-4A3E-0D4F72D9F264}" v="18" dt="2021-10-06T23:48:07.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60"/>
  </p:normalViewPr>
  <p:slideViewPr>
    <p:cSldViewPr snapToGrid="0">
      <p:cViewPr varScale="1">
        <p:scale>
          <a:sx n="90" d="100"/>
          <a:sy n="90" d="100"/>
        </p:scale>
        <p:origin x="11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01B86-B8A0-45BC-80D2-4655CFDDC919}" type="datetimeFigureOut">
              <a:rPr lang="en-US"/>
              <a:t>10/12/21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D3A79-A3B2-4DEE-97BE-36DD80B3DE72}" type="slidenum">
              <a:rPr lang="en-US"/>
              <a:t>‹#›</a:t>
            </a:fld>
            <a:endParaRPr lang="en-US"/>
          </a:p>
        </p:txBody>
      </p:sp>
    </p:spTree>
    <p:extLst>
      <p:ext uri="{BB962C8B-B14F-4D97-AF65-F5344CB8AC3E}">
        <p14:creationId xmlns:p14="http://schemas.microsoft.com/office/powerpoint/2010/main" val="98055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covid-19/wellbeing-for-students-and-families%5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Return to school intro slide</a:t>
            </a:r>
          </a:p>
          <a:p>
            <a:endParaRPr lang="en-US" b="1">
              <a:cs typeface="Calibri"/>
            </a:endParaRPr>
          </a:p>
          <a:p>
            <a:r>
              <a:rPr lang="en-US">
                <a:cs typeface="Calibri"/>
              </a:rPr>
              <a:t>ACTION: Insert your school logo in the box to </a:t>
            </a:r>
            <a:r>
              <a:rPr lang="en-US" err="1">
                <a:cs typeface="Calibri"/>
              </a:rPr>
              <a:t>personalise</a:t>
            </a:r>
            <a:r>
              <a:rPr lang="en-US">
                <a:cs typeface="Calibri"/>
              </a:rPr>
              <a:t> the slideshow.</a:t>
            </a:r>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a:t>
            </a:fld>
            <a:endParaRPr lang="en-US"/>
          </a:p>
        </p:txBody>
      </p:sp>
    </p:spTree>
    <p:extLst>
      <p:ext uri="{BB962C8B-B14F-4D97-AF65-F5344CB8AC3E}">
        <p14:creationId xmlns:p14="http://schemas.microsoft.com/office/powerpoint/2010/main" val="309986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has been provided by NSW Health. In the principal's toolkit are a range of posters, social media posts and resources you can use to support mask wearing on site and with your school communities.</a:t>
            </a:r>
          </a:p>
        </p:txBody>
      </p:sp>
      <p:sp>
        <p:nvSpPr>
          <p:cNvPr id="4" name="Slide Number Placeholder 3"/>
          <p:cNvSpPr>
            <a:spLocks noGrp="1"/>
          </p:cNvSpPr>
          <p:nvPr>
            <p:ph type="sldNum" sz="quarter" idx="5"/>
          </p:nvPr>
        </p:nvSpPr>
        <p:spPr/>
        <p:txBody>
          <a:bodyPr/>
          <a:lstStyle/>
          <a:p>
            <a:fld id="{647D3A79-A3B2-4DEE-97BE-36DD80B3DE72}" type="slidenum">
              <a:rPr lang="en-US"/>
              <a:t>10</a:t>
            </a:fld>
            <a:endParaRPr lang="en-US"/>
          </a:p>
        </p:txBody>
      </p:sp>
    </p:spTree>
    <p:extLst>
      <p:ext uri="{BB962C8B-B14F-4D97-AF65-F5344CB8AC3E}">
        <p14:creationId xmlns:p14="http://schemas.microsoft.com/office/powerpoint/2010/main" val="110466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Ventilation</a:t>
            </a:r>
            <a:endParaRPr lang="en-US"/>
          </a:p>
          <a:p>
            <a:endParaRPr lang="en-US"/>
          </a:p>
          <a:p>
            <a:r>
              <a:rPr lang="en-US"/>
              <a:t>ACTION: Replace red text with school-relevant information about ventilation once your school has received your audit report (expected to land on 8 October to principals directly).</a:t>
            </a:r>
          </a:p>
        </p:txBody>
      </p:sp>
      <p:sp>
        <p:nvSpPr>
          <p:cNvPr id="4" name="Slide Number Placeholder 3"/>
          <p:cNvSpPr>
            <a:spLocks noGrp="1"/>
          </p:cNvSpPr>
          <p:nvPr>
            <p:ph type="sldNum" sz="quarter" idx="5"/>
          </p:nvPr>
        </p:nvSpPr>
        <p:spPr/>
        <p:txBody>
          <a:bodyPr/>
          <a:lstStyle/>
          <a:p>
            <a:fld id="{647D3A79-A3B2-4DEE-97BE-36DD80B3DE72}" type="slidenum">
              <a:rPr lang="en-US"/>
              <a:t>11</a:t>
            </a:fld>
            <a:endParaRPr lang="en-US"/>
          </a:p>
        </p:txBody>
      </p:sp>
    </p:spTree>
    <p:extLst>
      <p:ext uri="{BB962C8B-B14F-4D97-AF65-F5344CB8AC3E}">
        <p14:creationId xmlns:p14="http://schemas.microsoft.com/office/powerpoint/2010/main" val="88358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School activities</a:t>
            </a:r>
          </a:p>
          <a:p>
            <a:endParaRPr lang="en-US" b="1">
              <a:cs typeface="Calibri"/>
            </a:endParaRPr>
          </a:p>
          <a:p>
            <a:r>
              <a:rPr lang="en-US">
                <a:cs typeface="Calibri"/>
              </a:rPr>
              <a:t>ACTION: Replace red text with school-relevant information about school activities.</a:t>
            </a:r>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12</a:t>
            </a:fld>
            <a:endParaRPr lang="en-US"/>
          </a:p>
        </p:txBody>
      </p:sp>
    </p:spTree>
    <p:extLst>
      <p:ext uri="{BB962C8B-B14F-4D97-AF65-F5344CB8AC3E}">
        <p14:creationId xmlns:p14="http://schemas.microsoft.com/office/powerpoint/2010/main" val="198137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Orientation and transition</a:t>
            </a:r>
            <a:endParaRPr lang="en-US"/>
          </a:p>
          <a:p>
            <a:endParaRPr lang="en-US"/>
          </a:p>
          <a:p>
            <a:r>
              <a:rPr lang="en-US"/>
              <a:t>ACTION: Replace red text with school-relevant information about orientation and transition.</a:t>
            </a:r>
          </a:p>
        </p:txBody>
      </p:sp>
      <p:sp>
        <p:nvSpPr>
          <p:cNvPr id="4" name="Slide Number Placeholder 3"/>
          <p:cNvSpPr>
            <a:spLocks noGrp="1"/>
          </p:cNvSpPr>
          <p:nvPr>
            <p:ph type="sldNum" sz="quarter" idx="5"/>
          </p:nvPr>
        </p:nvSpPr>
        <p:spPr/>
        <p:txBody>
          <a:bodyPr/>
          <a:lstStyle/>
          <a:p>
            <a:fld id="{647D3A79-A3B2-4DEE-97BE-36DD80B3DE72}" type="slidenum">
              <a:rPr lang="en-US"/>
              <a:t>13</a:t>
            </a:fld>
            <a:endParaRPr lang="en-US"/>
          </a:p>
        </p:txBody>
      </p:sp>
    </p:spTree>
    <p:extLst>
      <p:ext uri="{BB962C8B-B14F-4D97-AF65-F5344CB8AC3E}">
        <p14:creationId xmlns:p14="http://schemas.microsoft.com/office/powerpoint/2010/main" val="402449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Preschool and out of hours care</a:t>
            </a:r>
          </a:p>
          <a:p>
            <a:endParaRPr lang="en-US">
              <a:cs typeface="Calibri"/>
            </a:endParaRPr>
          </a:p>
          <a:p>
            <a:r>
              <a:rPr lang="en-US">
                <a:cs typeface="Calibri"/>
              </a:rPr>
              <a:t>ACTION: Delete page if not relevant to your school setting. If relevant, replace red text with school-specific information.</a:t>
            </a:r>
          </a:p>
        </p:txBody>
      </p:sp>
      <p:sp>
        <p:nvSpPr>
          <p:cNvPr id="4" name="Slide Number Placeholder 3"/>
          <p:cNvSpPr>
            <a:spLocks noGrp="1"/>
          </p:cNvSpPr>
          <p:nvPr>
            <p:ph type="sldNum" sz="quarter" idx="5"/>
          </p:nvPr>
        </p:nvSpPr>
        <p:spPr/>
        <p:txBody>
          <a:bodyPr/>
          <a:lstStyle/>
          <a:p>
            <a:fld id="{647D3A79-A3B2-4DEE-97BE-36DD80B3DE72}" type="slidenum">
              <a:rPr lang="en-US"/>
              <a:t>14</a:t>
            </a:fld>
            <a:endParaRPr lang="en-US"/>
          </a:p>
        </p:txBody>
      </p:sp>
    </p:spTree>
    <p:extLst>
      <p:ext uri="{BB962C8B-B14F-4D97-AF65-F5344CB8AC3E}">
        <p14:creationId xmlns:p14="http://schemas.microsoft.com/office/powerpoint/2010/main" val="19218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school's COVID-safe measures to maintain student safety – reiterate hygiene practices and cleaning as well as the wellbeing and social benefits of students seeing their friends. Parents can refer to the wellbeing for students and families page </a:t>
            </a:r>
            <a:r>
              <a:rPr lang="en-US" dirty="0">
                <a:hlinkClick r:id="rId3"/>
              </a:rPr>
              <a:t>https://education.nsw.gov.au/covid-19/wellbeing-for-students-and-families]</a:t>
            </a:r>
            <a:endParaRPr lang="en-US"/>
          </a:p>
        </p:txBody>
      </p:sp>
      <p:sp>
        <p:nvSpPr>
          <p:cNvPr id="4" name="Slide Number Placeholder 3"/>
          <p:cNvSpPr>
            <a:spLocks noGrp="1"/>
          </p:cNvSpPr>
          <p:nvPr>
            <p:ph type="sldNum" sz="quarter" idx="5"/>
          </p:nvPr>
        </p:nvSpPr>
        <p:spPr/>
        <p:txBody>
          <a:bodyPr/>
          <a:lstStyle/>
          <a:p>
            <a:fld id="{647D3A79-A3B2-4DEE-97BE-36DD80B3DE72}" type="slidenum">
              <a:rPr lang="en-US"/>
              <a:t>15</a:t>
            </a:fld>
            <a:endParaRPr lang="en-US"/>
          </a:p>
        </p:txBody>
      </p:sp>
    </p:spTree>
    <p:extLst>
      <p:ext uri="{BB962C8B-B14F-4D97-AF65-F5344CB8AC3E}">
        <p14:creationId xmlns:p14="http://schemas.microsoft.com/office/powerpoint/2010/main" val="363686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Final thank you slide</a:t>
            </a:r>
          </a:p>
          <a:p>
            <a:endParaRPr lang="en-US" b="1">
              <a:cs typeface="Calibri"/>
            </a:endParaRPr>
          </a:p>
          <a:p>
            <a:r>
              <a:rPr lang="en-US">
                <a:cs typeface="Calibri"/>
              </a:rPr>
              <a:t>ACTION: Insert links to sources for further information (school website, Advice for families COVID-19 page (</a:t>
            </a:r>
            <a:r>
              <a:rPr lang="en-US">
                <a:hlinkClick r:id="rId3"/>
              </a:rPr>
              <a:t>https://education.nsw.gov.au/covid-19/advice-for-families</a:t>
            </a:r>
            <a:r>
              <a:rPr lang="en-US"/>
              <a:t>) and where they can go to get their questions answered.</a:t>
            </a:r>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16</a:t>
            </a:fld>
            <a:endParaRPr lang="en-US"/>
          </a:p>
        </p:txBody>
      </p:sp>
    </p:spTree>
    <p:extLst>
      <p:ext uri="{BB962C8B-B14F-4D97-AF65-F5344CB8AC3E}">
        <p14:creationId xmlns:p14="http://schemas.microsoft.com/office/powerpoint/2010/main" val="9818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Acknowledgment of Country</a:t>
            </a:r>
          </a:p>
          <a:p>
            <a:endParaRPr lang="en-US"/>
          </a:p>
          <a:p>
            <a:r>
              <a:rPr lang="en-US"/>
              <a:t>ACTION: Insert name of the traditional custodians of the lands in which your school/community is located in the text on the slide.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2</a:t>
            </a:fld>
            <a:endParaRPr lang="en-US"/>
          </a:p>
        </p:txBody>
      </p:sp>
    </p:spTree>
    <p:extLst>
      <p:ext uri="{BB962C8B-B14F-4D97-AF65-F5344CB8AC3E}">
        <p14:creationId xmlns:p14="http://schemas.microsoft.com/office/powerpoint/2010/main" val="282192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Return to school in Term 4</a:t>
            </a:r>
          </a:p>
          <a:p>
            <a:endParaRPr lang="en-US" b="1">
              <a:cs typeface="Calibri"/>
            </a:endParaRPr>
          </a:p>
          <a:p>
            <a:r>
              <a:rPr lang="en-US">
                <a:cs typeface="Calibri"/>
              </a:rPr>
              <a:t>Note: This is an introductory slide for you to welcome the community and give an overview of the contents of this virtual assembly.</a:t>
            </a:r>
          </a:p>
          <a:p>
            <a:endParaRPr lang="en-US">
              <a:cs typeface="Calibri"/>
            </a:endParaRPr>
          </a:p>
          <a:p>
            <a:r>
              <a:rPr lang="en-US"/>
              <a:t>Note: on many of the slides in this virtual assembly PPT you will see generic text relevant to all schools followed by red text in brackets for you to include tailored information relevant to your school community. On this page, for example, you can see red text reminding you to delete sections if not applicable to your school and to adapt the content as you see appropriate.</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3</a:t>
            </a:fld>
            <a:endParaRPr lang="en-US"/>
          </a:p>
        </p:txBody>
      </p:sp>
    </p:spTree>
    <p:extLst>
      <p:ext uri="{BB962C8B-B14F-4D97-AF65-F5344CB8AC3E}">
        <p14:creationId xmlns:p14="http://schemas.microsoft.com/office/powerpoint/2010/main" val="374992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What you need to know about our return to school in Term 4</a:t>
            </a:r>
          </a:p>
          <a:p>
            <a:endParaRPr lang="en-US" b="1">
              <a:cs typeface="Calibri"/>
            </a:endParaRPr>
          </a:p>
          <a:p>
            <a:r>
              <a:rPr lang="en-US">
                <a:cs typeface="Calibri"/>
              </a:rPr>
              <a:t>Talking points: </a:t>
            </a:r>
            <a:r>
              <a:rPr lang="en-AU"/>
              <a:t>The department’s COVID-safe return to school plan is approved by NSW Health and includes layers of protection to support the health and wellbeing of our students and staff. These practices include vaccinations, mask wearing, reduced mingling of student groups and staff, ventilation in classrooms and continued good hygiene and cleaning.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4</a:t>
            </a:fld>
            <a:endParaRPr lang="en-US"/>
          </a:p>
        </p:txBody>
      </p:sp>
    </p:spTree>
    <p:extLst>
      <p:ext uri="{BB962C8B-B14F-4D97-AF65-F5344CB8AC3E}">
        <p14:creationId xmlns:p14="http://schemas.microsoft.com/office/powerpoint/2010/main" val="177461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Key dates for our staged return</a:t>
            </a:r>
          </a:p>
          <a:p>
            <a:endParaRPr lang="en-US">
              <a:cs typeface="Calibri"/>
            </a:endParaRPr>
          </a:p>
          <a:p>
            <a:r>
              <a:rPr lang="en-US"/>
              <a:t>Reminder: Don't forget to remind your community that there are just two dates for the staged return to school, replacing the three dates previously outlined. Dates are: 18 Oct: Preschool, Kindergarten and Year 1 and 25 October: All other school years.</a:t>
            </a:r>
          </a:p>
        </p:txBody>
      </p:sp>
      <p:sp>
        <p:nvSpPr>
          <p:cNvPr id="4" name="Slide Number Placeholder 3"/>
          <p:cNvSpPr>
            <a:spLocks noGrp="1"/>
          </p:cNvSpPr>
          <p:nvPr>
            <p:ph type="sldNum" sz="quarter" idx="5"/>
          </p:nvPr>
        </p:nvSpPr>
        <p:spPr/>
        <p:txBody>
          <a:bodyPr/>
          <a:lstStyle/>
          <a:p>
            <a:fld id="{647D3A79-A3B2-4DEE-97BE-36DD80B3DE72}" type="slidenum">
              <a:rPr lang="en-US"/>
              <a:t>5</a:t>
            </a:fld>
            <a:endParaRPr lang="en-US"/>
          </a:p>
        </p:txBody>
      </p:sp>
    </p:spTree>
    <p:extLst>
      <p:ext uri="{BB962C8B-B14F-4D97-AF65-F5344CB8AC3E}">
        <p14:creationId xmlns:p14="http://schemas.microsoft.com/office/powerpoint/2010/main" val="211095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Vaccinations</a:t>
            </a:r>
            <a:endParaRPr lang="en-US">
              <a:cs typeface="Calibri"/>
            </a:endParaRPr>
          </a:p>
          <a:p>
            <a:endParaRPr lang="en-US" b="1">
              <a:cs typeface="Calibri"/>
            </a:endParaRPr>
          </a:p>
          <a:p>
            <a:r>
              <a:rPr lang="en-US"/>
              <a:t>ACTION: Replace red text with school-relevant information about vaccinations, e.g. Where you have canteens or uniform shops those people will need to be fully vaccinated. We are encouraging our school community to take up a vaccine as soon as possible xx, vaccines are available for eligible students and we encourage them to get vaccinated before returning to school, etc.</a:t>
            </a:r>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6</a:t>
            </a:fld>
            <a:endParaRPr lang="en-US"/>
          </a:p>
        </p:txBody>
      </p:sp>
    </p:spTree>
    <p:extLst>
      <p:ext uri="{BB962C8B-B14F-4D97-AF65-F5344CB8AC3E}">
        <p14:creationId xmlns:p14="http://schemas.microsoft.com/office/powerpoint/2010/main" val="331995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Keeping student groups together</a:t>
            </a:r>
          </a:p>
          <a:p>
            <a:endParaRPr lang="en-US" b="1">
              <a:cs typeface="Calibri"/>
            </a:endParaRPr>
          </a:p>
          <a:p>
            <a:r>
              <a:rPr lang="en-US"/>
              <a:t>ACTION: Replace red text with school-relevant information about managing </a:t>
            </a:r>
            <a:r>
              <a:rPr lang="en-US" err="1"/>
              <a:t>cohorting</a:t>
            </a:r>
            <a:r>
              <a:rPr lang="en-US"/>
              <a:t>. Examples might include staggered recess and lunch breaks, staggered start and finish times. Draw from your reflection tool.</a:t>
            </a:r>
          </a:p>
          <a:p>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7</a:t>
            </a:fld>
            <a:endParaRPr lang="en-US"/>
          </a:p>
        </p:txBody>
      </p:sp>
    </p:spTree>
    <p:extLst>
      <p:ext uri="{BB962C8B-B14F-4D97-AF65-F5344CB8AC3E}">
        <p14:creationId xmlns:p14="http://schemas.microsoft.com/office/powerpoint/2010/main" val="202672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Masks</a:t>
            </a:r>
          </a:p>
          <a:p>
            <a:endParaRPr lang="en-US">
              <a:cs typeface="Calibri"/>
            </a:endParaRPr>
          </a:p>
          <a:p>
            <a:r>
              <a:rPr lang="en-US">
                <a:cs typeface="Calibri"/>
              </a:rPr>
              <a:t>ACTION: Adjust for primary or high school setting (remove red text).</a:t>
            </a:r>
          </a:p>
          <a:p>
            <a:endParaRPr lang="en-US">
              <a:cs typeface="Calibri"/>
            </a:endParaRPr>
          </a:p>
          <a:p>
            <a:r>
              <a:rPr lang="en-US">
                <a:cs typeface="Calibri"/>
              </a:rPr>
              <a:t>High schools: Masks or face covering to be worn at all times in all indoor and outdoor areas at school by</a:t>
            </a:r>
          </a:p>
          <a:p>
            <a:r>
              <a:rPr lang="en-US">
                <a:cs typeface="Calibri"/>
              </a:rPr>
              <a:t>- all staff</a:t>
            </a:r>
          </a:p>
          <a:p>
            <a:r>
              <a:rPr lang="en-US">
                <a:cs typeface="Calibri"/>
              </a:rPr>
              <a:t>- all student in Year 7 and above (except when eating or exercising).</a:t>
            </a:r>
          </a:p>
          <a:p>
            <a:endParaRPr lang="en-US">
              <a:cs typeface="Calibri"/>
            </a:endParaRPr>
          </a:p>
          <a:p>
            <a:r>
              <a:rPr lang="en-US">
                <a:cs typeface="Calibri"/>
              </a:rPr>
              <a:t>Primary schools: Masks or face coverings to be worn at all times indoors and outdoors by all staff. Masks or face coverings are strongly recommended from primary students both indoors and outdoors (expect when eating or exercising).</a:t>
            </a:r>
          </a:p>
          <a:p>
            <a:endParaRPr lang="en-US">
              <a:cs typeface="Calibri"/>
            </a:endParaRPr>
          </a:p>
          <a:p>
            <a:r>
              <a:rPr lang="en-US">
                <a:cs typeface="Calibri"/>
              </a:rPr>
              <a:t>Primary and high schools: Masks or face coverings to be worn for all travel on public transport for people 13 years and older.</a:t>
            </a:r>
          </a:p>
        </p:txBody>
      </p:sp>
      <p:sp>
        <p:nvSpPr>
          <p:cNvPr id="4" name="Slide Number Placeholder 3"/>
          <p:cNvSpPr>
            <a:spLocks noGrp="1"/>
          </p:cNvSpPr>
          <p:nvPr>
            <p:ph type="sldNum" sz="quarter" idx="5"/>
          </p:nvPr>
        </p:nvSpPr>
        <p:spPr/>
        <p:txBody>
          <a:bodyPr/>
          <a:lstStyle/>
          <a:p>
            <a:fld id="{647D3A79-A3B2-4DEE-97BE-36DD80B3DE72}" type="slidenum">
              <a:rPr lang="en-US"/>
              <a:t>8</a:t>
            </a:fld>
            <a:endParaRPr lang="en-US"/>
          </a:p>
        </p:txBody>
      </p:sp>
    </p:spTree>
    <p:extLst>
      <p:ext uri="{BB962C8B-B14F-4D97-AF65-F5344CB8AC3E}">
        <p14:creationId xmlns:p14="http://schemas.microsoft.com/office/powerpoint/2010/main" val="125983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Fitting a mask to younger children</a:t>
            </a:r>
          </a:p>
          <a:p>
            <a:endParaRPr lang="en-US" b="1">
              <a:cs typeface="Calibri"/>
            </a:endParaRPr>
          </a:p>
          <a:p>
            <a:r>
              <a:rPr lang="en-US">
                <a:cs typeface="Calibri"/>
              </a:rPr>
              <a:t>Note: Remove this page if not relevant to your school setting.</a:t>
            </a:r>
            <a:endParaRPr lang="en-US" b="1">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9</a:t>
            </a:fld>
            <a:endParaRPr lang="en-US"/>
          </a:p>
        </p:txBody>
      </p:sp>
    </p:spTree>
    <p:extLst>
      <p:ext uri="{BB962C8B-B14F-4D97-AF65-F5344CB8AC3E}">
        <p14:creationId xmlns:p14="http://schemas.microsoft.com/office/powerpoint/2010/main" val="2828573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grpSp>
        <p:nvGrpSpPr>
          <p:cNvPr id="18" name="Group 17">
            <a:extLst>
              <a:ext uri="{FF2B5EF4-FFF2-40B4-BE49-F238E27FC236}">
                <a16:creationId xmlns:a16="http://schemas.microsoft.com/office/drawing/2014/main" id="{36487694-BCE5-40E5-957D-41D10B21C04A}"/>
              </a:ext>
            </a:extLst>
          </p:cNvPr>
          <p:cNvGrpSpPr/>
          <p:nvPr/>
        </p:nvGrpSpPr>
        <p:grpSpPr>
          <a:xfrm>
            <a:off x="337062" y="365496"/>
            <a:ext cx="2576121" cy="184666"/>
            <a:chOff x="446350" y="402893"/>
            <a:chExt cx="2780477" cy="203560"/>
          </a:xfrm>
        </p:grpSpPr>
        <p:cxnSp>
          <p:nvCxnSpPr>
            <p:cNvPr id="19" name="Straight Connector 18">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grpSp>
      <p:grpSp>
        <p:nvGrpSpPr>
          <p:cNvPr id="21" name="Group 4">
            <a:extLst>
              <a:ext uri="{FF2B5EF4-FFF2-40B4-BE49-F238E27FC236}">
                <a16:creationId xmlns:a16="http://schemas.microsoft.com/office/drawing/2014/main" id="{715C9443-4192-447A-B327-8C64E8A86FA8}"/>
              </a:ext>
            </a:extLst>
          </p:cNvPr>
          <p:cNvGrpSpPr>
            <a:grpSpLocks noChangeAspect="1"/>
          </p:cNvGrpSpPr>
          <p:nvPr/>
        </p:nvGrpSpPr>
        <p:grpSpPr bwMode="auto">
          <a:xfrm>
            <a:off x="316229" y="5920817"/>
            <a:ext cx="605979" cy="640512"/>
            <a:chOff x="1841" y="2"/>
            <a:chExt cx="4000" cy="4318"/>
          </a:xfrm>
          <a:solidFill>
            <a:schemeClr val="bg1"/>
          </a:solidFill>
        </p:grpSpPr>
        <p:sp>
          <p:nvSpPr>
            <p:cNvPr id="22"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3"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a:t>Subtitle goes 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1658">
            <a:off x="8420312" y="3934232"/>
            <a:ext cx="5359994" cy="52920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309" y="-531080"/>
            <a:ext cx="2507194" cy="24764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591" y="5714183"/>
            <a:ext cx="2776797" cy="27418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6989" y="-2683989"/>
            <a:ext cx="4904299" cy="4842121"/>
          </a:xfrm>
          <a:prstGeom prst="rect">
            <a:avLst/>
          </a:prstGeom>
        </p:spPr>
      </p:pic>
      <p:sp>
        <p:nvSpPr>
          <p:cNvPr id="3" name="Picture Placeholder 2">
            <a:extLst>
              <a:ext uri="{FF2B5EF4-FFF2-40B4-BE49-F238E27FC236}">
                <a16:creationId xmlns:a16="http://schemas.microsoft.com/office/drawing/2014/main" id="{76D07D67-2D52-4595-98BB-F87F4FD472AC}"/>
              </a:ext>
            </a:extLst>
          </p:cNvPr>
          <p:cNvSpPr>
            <a:spLocks noGrp="1"/>
          </p:cNvSpPr>
          <p:nvPr>
            <p:ph type="pic" sz="quarter" idx="16" hasCustomPrompt="1"/>
          </p:nvPr>
        </p:nvSpPr>
        <p:spPr>
          <a:xfrm>
            <a:off x="5554663" y="2544763"/>
            <a:ext cx="3060700" cy="2492375"/>
          </a:xfrm>
        </p:spPr>
        <p:txBody>
          <a:bodyPr/>
          <a:lstStyle>
            <a:lvl1pPr algn="ctr">
              <a:defRPr>
                <a:solidFill>
                  <a:schemeClr val="bg1"/>
                </a:solidFill>
              </a:defRPr>
            </a:lvl1pPr>
          </a:lstStyle>
          <a:p>
            <a:r>
              <a:rPr lang="en-AU" dirty="0"/>
              <a:t>[Insert your school logo here]</a:t>
            </a:r>
          </a:p>
        </p:txBody>
      </p:sp>
    </p:spTree>
    <p:extLst>
      <p:ext uri="{BB962C8B-B14F-4D97-AF65-F5344CB8AC3E}">
        <p14:creationId xmlns:p14="http://schemas.microsoft.com/office/powerpoint/2010/main" val="975771213"/>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rgbClr val="19233E"/>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a:t>Agenda slide</a:t>
            </a:r>
            <a:endParaRPr lang="en-AU"/>
          </a:p>
        </p:txBody>
      </p:sp>
      <p:grpSp>
        <p:nvGrpSpPr>
          <p:cNvPr id="17" name="Group 16">
            <a:extLst>
              <a:ext uri="{FF2B5EF4-FFF2-40B4-BE49-F238E27FC236}">
                <a16:creationId xmlns:a16="http://schemas.microsoft.com/office/drawing/2014/main" id="{77346632-EFE4-F840-8F92-83FA6363A404}"/>
              </a:ext>
            </a:extLst>
          </p:cNvPr>
          <p:cNvGrpSpPr/>
          <p:nvPr/>
        </p:nvGrpSpPr>
        <p:grpSpPr>
          <a:xfrm>
            <a:off x="337062" y="365496"/>
            <a:ext cx="2576121" cy="184666"/>
            <a:chOff x="446350" y="402893"/>
            <a:chExt cx="2780477" cy="203560"/>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grpSp>
      <p:grpSp>
        <p:nvGrpSpPr>
          <p:cNvPr id="23" name="Group 4">
            <a:extLst>
              <a:ext uri="{FF2B5EF4-FFF2-40B4-BE49-F238E27FC236}">
                <a16:creationId xmlns:a16="http://schemas.microsoft.com/office/drawing/2014/main" id="{6F608F73-741F-6946-B641-D8427799D994}"/>
              </a:ext>
            </a:extLst>
          </p:cNvPr>
          <p:cNvGrpSpPr>
            <a:grpSpLocks noChangeAspect="1"/>
          </p:cNvGrpSpPr>
          <p:nvPr/>
        </p:nvGrpSpPr>
        <p:grpSpPr bwMode="auto">
          <a:xfrm>
            <a:off x="11454912" y="6124026"/>
            <a:ext cx="407671"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endParaRPr lang="en-AU"/>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28" name="Content Placeholder 4"/>
          <p:cNvSpPr>
            <a:spLocks noGrp="1"/>
          </p:cNvSpPr>
          <p:nvPr>
            <p:ph sz="quarter" idx="18" hasCustomPrompt="1"/>
          </p:nvPr>
        </p:nvSpPr>
        <p:spPr>
          <a:xfrm>
            <a:off x="315913" y="1881188"/>
            <a:ext cx="11546670"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a:t>Montserrat Medium Point Size 14</a:t>
            </a:r>
          </a:p>
          <a:p>
            <a:pPr lvl="1"/>
            <a:r>
              <a:rPr lang="en-US"/>
              <a:t>Montserrat Medium Point Size 14</a:t>
            </a:r>
          </a:p>
          <a:p>
            <a:pPr lvl="2"/>
            <a:r>
              <a:rPr lang="en-US"/>
              <a:t>Montserrat Medium Point Size 12</a:t>
            </a:r>
          </a:p>
          <a:p>
            <a:pPr lvl="3"/>
            <a:r>
              <a:rPr lang="en-US"/>
              <a:t>Montserrat Light Point Size 12</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2918" y="-746038"/>
            <a:ext cx="2251386" cy="2223067"/>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701" y="-3674878"/>
            <a:ext cx="4904299" cy="484212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31658">
            <a:off x="7893282" y="6048826"/>
            <a:ext cx="2618969" cy="2585765"/>
          </a:xfrm>
          <a:prstGeom prst="rect">
            <a:avLst/>
          </a:prstGeom>
        </p:spPr>
      </p:pic>
      <p:pic>
        <p:nvPicPr>
          <p:cNvPr id="34" name="Picture 3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73717" y="6188899"/>
            <a:ext cx="1744423" cy="1723019"/>
          </a:xfrm>
          <a:prstGeom prst="rect">
            <a:avLst/>
          </a:prstGeom>
        </p:spPr>
      </p:pic>
    </p:spTree>
    <p:extLst>
      <p:ext uri="{BB962C8B-B14F-4D97-AF65-F5344CB8AC3E}">
        <p14:creationId xmlns:p14="http://schemas.microsoft.com/office/powerpoint/2010/main" val="308066428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umn Content">
    <p:bg>
      <p:bgPr>
        <a:solidFill>
          <a:schemeClr val="bg1"/>
        </a:solidFill>
        <a:effectLst/>
      </p:bgPr>
    </p:bg>
    <p:spTree>
      <p:nvGrpSpPr>
        <p:cNvPr id="1" name=""/>
        <p:cNvGrpSpPr/>
        <p:nvPr/>
      </p:nvGrpSpPr>
      <p:grpSpPr>
        <a:xfrm>
          <a:off x="0" y="0"/>
          <a:ext cx="0" cy="0"/>
          <a:chOff x="0" y="0"/>
          <a:chExt cx="0" cy="0"/>
        </a:xfrm>
      </p:grpSpPr>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1147638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83026" cy="498470"/>
          </a:xfrm>
        </p:spPr>
        <p:txBody>
          <a:bodyPr>
            <a:noAutofit/>
          </a:bodyPr>
          <a:lstStyle>
            <a:lvl1pPr>
              <a:defRPr>
                <a:solidFill>
                  <a:schemeClr val="tx2"/>
                </a:solidFill>
              </a:defRPr>
            </a:lvl1pPr>
          </a:lstStyle>
          <a:p>
            <a:r>
              <a:rPr lang="en-US"/>
              <a:t>Click to edit Master title style</a:t>
            </a:r>
            <a:endParaRPr lang="en-AU"/>
          </a:p>
        </p:txBody>
      </p:sp>
      <p:grpSp>
        <p:nvGrpSpPr>
          <p:cNvPr id="28" name="Group 27">
            <a:extLst>
              <a:ext uri="{FF2B5EF4-FFF2-40B4-BE49-F238E27FC236}">
                <a16:creationId xmlns:a16="http://schemas.microsoft.com/office/drawing/2014/main" id="{29C2C0D5-A346-2643-9D8C-8C22D5D50C6E}"/>
              </a:ext>
            </a:extLst>
          </p:cNvPr>
          <p:cNvGrpSpPr/>
          <p:nvPr/>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11503535"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grpSp>
        <p:nvGrpSpPr>
          <p:cNvPr id="39" name="Group 4">
            <a:extLst>
              <a:ext uri="{FF2B5EF4-FFF2-40B4-BE49-F238E27FC236}">
                <a16:creationId xmlns:a16="http://schemas.microsoft.com/office/drawing/2014/main" id="{0D0A281D-98B7-2F4B-9C53-6977F980F5D4}"/>
              </a:ext>
            </a:extLst>
          </p:cNvPr>
          <p:cNvGrpSpPr>
            <a:grpSpLocks noChangeAspect="1"/>
          </p:cNvGrpSpPr>
          <p:nvPr/>
        </p:nvGrpSpPr>
        <p:grpSpPr bwMode="auto">
          <a:xfrm>
            <a:off x="10702893" y="-578855"/>
            <a:ext cx="1041395"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1658">
            <a:off x="6403015" y="5535731"/>
            <a:ext cx="4380320" cy="432478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406" y="-4095177"/>
            <a:ext cx="4904299" cy="484212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035" y="6188899"/>
            <a:ext cx="3930903" cy="3881458"/>
          </a:xfrm>
          <a:prstGeom prst="rect">
            <a:avLst/>
          </a:prstGeom>
        </p:spPr>
      </p:pic>
    </p:spTree>
    <p:extLst>
      <p:ext uri="{BB962C8B-B14F-4D97-AF65-F5344CB8AC3E}">
        <p14:creationId xmlns:p14="http://schemas.microsoft.com/office/powerpoint/2010/main" val="27968566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Slide">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a:t>Click to edit Master title style</a:t>
            </a:r>
            <a:endParaRPr lang="en-AU"/>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p:nvGrpSpPr>
        <p:grpSpPr>
          <a:xfrm>
            <a:off x="337062" y="365496"/>
            <a:ext cx="2576121" cy="184666"/>
            <a:chOff x="446350" y="402893"/>
            <a:chExt cx="2780477" cy="203560"/>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200" y="6124071"/>
            <a:ext cx="3127222" cy="308788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607" y="-1972792"/>
            <a:ext cx="3188786" cy="2719736"/>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31658">
            <a:off x="11882841" y="788696"/>
            <a:ext cx="5359994" cy="5292039"/>
          </a:xfrm>
          <a:prstGeom prst="rect">
            <a:avLst/>
          </a:prstGeom>
        </p:spPr>
      </p:pic>
    </p:spTree>
    <p:extLst>
      <p:ext uri="{BB962C8B-B14F-4D97-AF65-F5344CB8AC3E}">
        <p14:creationId xmlns:p14="http://schemas.microsoft.com/office/powerpoint/2010/main" val="2837823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mplate Instructions A">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a:t>Click to edit Master title style</a:t>
            </a:r>
            <a:endParaRPr lang="en-AU"/>
          </a:p>
        </p:txBody>
      </p:sp>
      <p:sp>
        <p:nvSpPr>
          <p:cNvPr id="17"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18"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grpSp>
        <p:nvGrpSpPr>
          <p:cNvPr id="19" name="Group 18">
            <a:extLst>
              <a:ext uri="{FF2B5EF4-FFF2-40B4-BE49-F238E27FC236}">
                <a16:creationId xmlns:a16="http://schemas.microsoft.com/office/drawing/2014/main" id="{0C291F29-2F98-BD4D-B042-0C72D579864D}"/>
              </a:ext>
            </a:extLst>
          </p:cNvPr>
          <p:cNvGrpSpPr/>
          <p:nvPr/>
        </p:nvGrpSpPr>
        <p:grpSpPr>
          <a:xfrm>
            <a:off x="337062" y="365496"/>
            <a:ext cx="2576121" cy="184666"/>
            <a:chOff x="446350" y="402893"/>
            <a:chExt cx="2780477" cy="203560"/>
          </a:xfrm>
        </p:grpSpPr>
        <p:cxnSp>
          <p:nvCxnSpPr>
            <p:cNvPr id="20" name="Straight Connector 19">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22"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
        <p:nvSpPr>
          <p:cNvPr id="23"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818" y="6124071"/>
            <a:ext cx="2354603" cy="232498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981" y="6340442"/>
            <a:ext cx="2344070" cy="231435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31658">
            <a:off x="10778787" y="-1972415"/>
            <a:ext cx="3062105" cy="3023283"/>
          </a:xfrm>
          <a:prstGeom prst="rect">
            <a:avLst/>
          </a:prstGeom>
        </p:spPr>
      </p:pic>
    </p:spTree>
    <p:extLst>
      <p:ext uri="{BB962C8B-B14F-4D97-AF65-F5344CB8AC3E}">
        <p14:creationId xmlns:p14="http://schemas.microsoft.com/office/powerpoint/2010/main" val="252369156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CD77-5E4E-450B-AE53-FDDA1F7E06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2D31891-2350-438A-9557-713AA030B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F84E21E-48F1-474C-8C91-FD9C17D9442A}"/>
              </a:ext>
            </a:extLst>
          </p:cNvPr>
          <p:cNvSpPr>
            <a:spLocks noGrp="1"/>
          </p:cNvSpPr>
          <p:nvPr>
            <p:ph type="dt" sz="half" idx="10"/>
          </p:nvPr>
        </p:nvSpPr>
        <p:spPr/>
        <p:txBody>
          <a:bodyPr/>
          <a:lstStyle/>
          <a:p>
            <a:fld id="{F722ECB8-C237-4F76-8EC3-F8CBADC59344}" type="datetimeFigureOut">
              <a:rPr lang="en-AU" smtClean="0"/>
              <a:t>12/10/21</a:t>
            </a:fld>
            <a:endParaRPr lang="en-AU"/>
          </a:p>
        </p:txBody>
      </p:sp>
      <p:sp>
        <p:nvSpPr>
          <p:cNvPr id="5" name="Footer Placeholder 4">
            <a:extLst>
              <a:ext uri="{FF2B5EF4-FFF2-40B4-BE49-F238E27FC236}">
                <a16:creationId xmlns:a16="http://schemas.microsoft.com/office/drawing/2014/main" id="{D9A9FC04-12F7-452C-B0CE-1BEA7ADF1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3F46F9-18A2-4B71-8ACA-E9E2F29D1C3F}"/>
              </a:ext>
            </a:extLst>
          </p:cNvPr>
          <p:cNvSpPr>
            <a:spLocks noGrp="1"/>
          </p:cNvSpPr>
          <p:nvPr>
            <p:ph type="sldNum" sz="quarter" idx="12"/>
          </p:nvPr>
        </p:nvSpPr>
        <p:spPr/>
        <p:txBody>
          <a:bodyPr/>
          <a:lstStyle/>
          <a:p>
            <a:fld id="{D2ED2233-8184-42A6-93FB-D5E137E0E0BA}" type="slidenum">
              <a:rPr lang="en-AU" smtClean="0"/>
              <a:t>‹#›</a:t>
            </a:fld>
            <a:endParaRPr lang="en-AU"/>
          </a:p>
        </p:txBody>
      </p:sp>
    </p:spTree>
    <p:extLst>
      <p:ext uri="{BB962C8B-B14F-4D97-AF65-F5344CB8AC3E}">
        <p14:creationId xmlns:p14="http://schemas.microsoft.com/office/powerpoint/2010/main" val="2077575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16228" y="684539"/>
            <a:ext cx="11497401" cy="498470"/>
          </a:xfrm>
          <a:prstGeom prst="rect">
            <a:avLst/>
          </a:prstGeom>
        </p:spPr>
        <p:txBody>
          <a:bodyPr vert="horz" wrap="square" lIns="0" tIns="0" rIns="0" bIns="0" rtlCol="0" anchor="ctr">
            <a:noAutofit/>
          </a:bodyPr>
          <a:lstStyle/>
          <a:p>
            <a:r>
              <a:rPr lang="en-US"/>
              <a:t>Click to edit Master title style</a:t>
            </a:r>
          </a:p>
        </p:txBody>
      </p:sp>
      <p:sp>
        <p:nvSpPr>
          <p:cNvPr id="15" name="Text Placeholder 2"/>
          <p:cNvSpPr>
            <a:spLocks noGrp="1"/>
          </p:cNvSpPr>
          <p:nvPr>
            <p:ph type="body" idx="1"/>
          </p:nvPr>
        </p:nvSpPr>
        <p:spPr>
          <a:xfrm>
            <a:off x="316228" y="1689105"/>
            <a:ext cx="11497399" cy="4131467"/>
          </a:xfrm>
          <a:prstGeom prst="rect">
            <a:avLst/>
          </a:prstGeom>
        </p:spPr>
        <p:txBody>
          <a:bodyPr vert="horz" lIns="0" tIns="0" rIns="0" bIns="0" rtlCol="0">
            <a:noAutofit/>
          </a:bodyPr>
          <a:lstStyle/>
          <a:p>
            <a:pPr lvl="0"/>
            <a:r>
              <a:rPr lang="en-US"/>
              <a:t>Montserrat Medium Point Size 14</a:t>
            </a:r>
          </a:p>
          <a:p>
            <a:pPr lvl="1"/>
            <a:r>
              <a:rPr lang="en-US"/>
              <a:t>Montserrat Medium Point Size 14</a:t>
            </a:r>
          </a:p>
          <a:p>
            <a:pPr lvl="2"/>
            <a:r>
              <a:rPr lang="en-US"/>
              <a:t>Montserrat Medium Point Size 12</a:t>
            </a:r>
          </a:p>
          <a:p>
            <a:pPr lvl="3"/>
            <a:r>
              <a:rPr lang="en-US"/>
              <a:t>Montserrat Light Point Size 12</a:t>
            </a:r>
          </a:p>
        </p:txBody>
      </p:sp>
      <p:grpSp>
        <p:nvGrpSpPr>
          <p:cNvPr id="16" name="Group 4">
            <a:extLst>
              <a:ext uri="{FF2B5EF4-FFF2-40B4-BE49-F238E27FC236}">
                <a16:creationId xmlns:a16="http://schemas.microsoft.com/office/drawing/2014/main" id="{6E4C24B8-2CBA-4302-9AB2-514F77CF3D64}"/>
              </a:ext>
            </a:extLst>
          </p:cNvPr>
          <p:cNvGrpSpPr>
            <a:grpSpLocks noChangeAspect="1"/>
          </p:cNvGrpSpPr>
          <p:nvPr/>
        </p:nvGrpSpPr>
        <p:grpSpPr bwMode="auto">
          <a:xfrm>
            <a:off x="11316155" y="6128859"/>
            <a:ext cx="412476" cy="435982"/>
            <a:chOff x="1841" y="2"/>
            <a:chExt cx="4000" cy="4318"/>
          </a:xfrm>
        </p:grpSpPr>
        <p:sp>
          <p:nvSpPr>
            <p:cNvPr id="17"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8"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19"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Tree>
    <p:extLst>
      <p:ext uri="{BB962C8B-B14F-4D97-AF65-F5344CB8AC3E}">
        <p14:creationId xmlns:p14="http://schemas.microsoft.com/office/powerpoint/2010/main" val="1706390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xStyles>
    <p:titleStyle>
      <a:lvl1pPr algn="l" defTabSz="685798" rtl="0" eaLnBrk="1" latinLnBrk="0" hangingPunct="1">
        <a:lnSpc>
          <a:spcPct val="90000"/>
        </a:lnSpc>
        <a:spcBef>
          <a:spcPct val="0"/>
        </a:spcBef>
        <a:buNone/>
        <a:defRPr sz="3600" b="1" i="0" kern="1200">
          <a:solidFill>
            <a:schemeClr val="tx2"/>
          </a:solidFill>
          <a:latin typeface="Montserrat" pitchFamily="2" charset="77"/>
          <a:ea typeface="+mj-ea"/>
          <a:cs typeface="+mj-cs"/>
        </a:defRPr>
      </a:lvl1pPr>
    </p:titleStyle>
    <p:bodyStyle>
      <a:lvl1pPr marL="0" indent="0" algn="l" defTabSz="685798"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ontserrat Medium" pitchFamily="2" charset="77"/>
          <a:ea typeface="+mn-ea"/>
          <a:cs typeface="+mn-cs"/>
        </a:defRPr>
      </a:lvl1pPr>
      <a:lvl2pPr marL="107999" indent="-107999" algn="l" defTabSz="685798" rtl="0" eaLnBrk="1" latinLnBrk="0" hangingPunct="1">
        <a:lnSpc>
          <a:spcPct val="120000"/>
        </a:lnSpc>
        <a:spcBef>
          <a:spcPts val="0"/>
        </a:spcBef>
        <a:spcAft>
          <a:spcPts val="6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15999" indent="-107999" algn="l" defTabSz="685798" rtl="0" eaLnBrk="1" latinLnBrk="0" hangingPunct="1">
        <a:lnSpc>
          <a:spcPct val="120000"/>
        </a:lnSpc>
        <a:spcBef>
          <a:spcPts val="0"/>
        </a:spcBef>
        <a:spcAft>
          <a:spcPts val="600"/>
        </a:spcAft>
        <a:buFont typeface="Monaco" pitchFamily="2" charset="77"/>
        <a:buChar char="⎼"/>
        <a:defRPr sz="1200" kern="1200">
          <a:solidFill>
            <a:schemeClr val="tx1"/>
          </a:solidFill>
          <a:latin typeface="Montserrat Medium" pitchFamily="2" charset="77"/>
          <a:ea typeface="+mn-ea"/>
          <a:cs typeface="+mn-cs"/>
        </a:defRPr>
      </a:lvl3pPr>
      <a:lvl4pPr marL="323999" indent="-107999" algn="l" defTabSz="685798" rtl="0" eaLnBrk="1" latinLnBrk="0" hangingPunct="1">
        <a:lnSpc>
          <a:spcPct val="120000"/>
        </a:lnSpc>
        <a:spcBef>
          <a:spcPts val="0"/>
        </a:spcBef>
        <a:spcAft>
          <a:spcPts val="600"/>
        </a:spcAft>
        <a:buFont typeface="System Font Regular"/>
        <a:buChar char="»"/>
        <a:defRPr sz="1200" b="0" i="0" kern="1200">
          <a:solidFill>
            <a:schemeClr val="tx1"/>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1"/>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45">
          <p15:clr>
            <a:srgbClr val="F26B43"/>
          </p15:clr>
        </p15:guide>
        <p15:guide id="20" pos="3840">
          <p15:clr>
            <a:srgbClr val="F26B43"/>
          </p15:clr>
        </p15:guide>
        <p15:guide id="21" pos="7435">
          <p15:clr>
            <a:srgbClr val="F26B43"/>
          </p15:clr>
        </p15:guide>
        <p15:guide id="22" orient="horz" pos="249">
          <p15:clr>
            <a:srgbClr val="F26B43"/>
          </p15:clr>
        </p15:guide>
        <p15:guide id="23" orient="horz" pos="4133">
          <p15:clr>
            <a:srgbClr val="F26B43"/>
          </p15:clr>
        </p15:guide>
        <p15:guide id="34" orient="horz" pos="663">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185">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sw.gov.au/covid-19/rules/changes/face-mask-rules#exemption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A96623-C3F5-4391-891C-C23338C62CA7}"/>
              </a:ext>
            </a:extLst>
          </p:cNvPr>
          <p:cNvSpPr>
            <a:spLocks noGrp="1"/>
          </p:cNvSpPr>
          <p:nvPr>
            <p:ph type="title"/>
          </p:nvPr>
        </p:nvSpPr>
        <p:spPr/>
        <p:txBody>
          <a:bodyPr/>
          <a:lstStyle/>
          <a:p>
            <a:r>
              <a:rPr lang="en-AU" dirty="0">
                <a:latin typeface="Montserrat"/>
              </a:rPr>
              <a:t>Return to school</a:t>
            </a:r>
            <a:br>
              <a:rPr lang="en-AU" dirty="0">
                <a:latin typeface="Montserrat"/>
              </a:rPr>
            </a:br>
            <a:r>
              <a:rPr lang="en-AU" dirty="0">
                <a:latin typeface="Montserrat"/>
              </a:rPr>
              <a:t>Level 3 plus</a:t>
            </a:r>
            <a:endParaRPr lang="en-AU" dirty="0"/>
          </a:p>
        </p:txBody>
      </p:sp>
      <p:sp>
        <p:nvSpPr>
          <p:cNvPr id="9" name="Text Placeholder 8">
            <a:extLst>
              <a:ext uri="{FF2B5EF4-FFF2-40B4-BE49-F238E27FC236}">
                <a16:creationId xmlns:a16="http://schemas.microsoft.com/office/drawing/2014/main" id="{7A4997F4-62ED-4F9F-8272-EE12E3E68DF8}"/>
              </a:ext>
            </a:extLst>
          </p:cNvPr>
          <p:cNvSpPr>
            <a:spLocks noGrp="1"/>
          </p:cNvSpPr>
          <p:nvPr>
            <p:ph type="body" sz="quarter" idx="15"/>
          </p:nvPr>
        </p:nvSpPr>
        <p:spPr/>
        <p:txBody>
          <a:bodyPr vert="horz" wrap="square" lIns="0" tIns="0" rIns="0" bIns="0" rtlCol="0" anchor="t">
            <a:noAutofit/>
          </a:bodyPr>
          <a:lstStyle/>
          <a:p>
            <a:r>
              <a:rPr lang="en-AU" sz="1600" dirty="0">
                <a:latin typeface="Montserrat SemiBold"/>
              </a:rPr>
              <a:t>Information current as at 7 October 2021</a:t>
            </a:r>
          </a:p>
          <a:p>
            <a:r>
              <a:rPr lang="en-AU" sz="1600" dirty="0">
                <a:latin typeface="Montserrat SemiBold"/>
              </a:rPr>
              <a:t>Developed in partnership with NSW Health </a:t>
            </a:r>
            <a:endParaRPr lang="en-AU" sz="1600" dirty="0"/>
          </a:p>
        </p:txBody>
      </p:sp>
      <p:pic>
        <p:nvPicPr>
          <p:cNvPr id="7" name="Picture 6">
            <a:extLst>
              <a:ext uri="{FF2B5EF4-FFF2-40B4-BE49-F238E27FC236}">
                <a16:creationId xmlns:a16="http://schemas.microsoft.com/office/drawing/2014/main" id="{895640FD-94A1-D544-A5CE-3B4D43615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889" y="2811808"/>
            <a:ext cx="1663700" cy="1917700"/>
          </a:xfrm>
          <a:prstGeom prst="rect">
            <a:avLst/>
          </a:prstGeom>
        </p:spPr>
      </p:pic>
    </p:spTree>
    <p:extLst>
      <p:ext uri="{BB962C8B-B14F-4D97-AF65-F5344CB8AC3E}">
        <p14:creationId xmlns:p14="http://schemas.microsoft.com/office/powerpoint/2010/main" val="379398999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agram, text&#10;&#10;Description automatically generated">
            <a:extLst>
              <a:ext uri="{FF2B5EF4-FFF2-40B4-BE49-F238E27FC236}">
                <a16:creationId xmlns:a16="http://schemas.microsoft.com/office/drawing/2014/main" id="{E80C5486-FABE-42B5-BE17-4F2674AFE5DD}"/>
              </a:ext>
            </a:extLst>
          </p:cNvPr>
          <p:cNvPicPr>
            <a:picLocks noChangeAspect="1"/>
          </p:cNvPicPr>
          <p:nvPr/>
        </p:nvPicPr>
        <p:blipFill>
          <a:blip r:embed="rId3"/>
          <a:stretch>
            <a:fillRect/>
          </a:stretch>
        </p:blipFill>
        <p:spPr>
          <a:xfrm>
            <a:off x="381000" y="1905000"/>
            <a:ext cx="2743200" cy="2743200"/>
          </a:xfrm>
          <a:prstGeom prst="rect">
            <a:avLst/>
          </a:prstGeom>
        </p:spPr>
      </p:pic>
      <p:pic>
        <p:nvPicPr>
          <p:cNvPr id="5" name="Picture 5" descr="Graphical user interface, diagram, application&#10;&#10;Description automatically generated">
            <a:extLst>
              <a:ext uri="{FF2B5EF4-FFF2-40B4-BE49-F238E27FC236}">
                <a16:creationId xmlns:a16="http://schemas.microsoft.com/office/drawing/2014/main" id="{2C37D5CB-E255-4C26-8A1A-6A008420625E}"/>
              </a:ext>
            </a:extLst>
          </p:cNvPr>
          <p:cNvPicPr>
            <a:picLocks noChangeAspect="1"/>
          </p:cNvPicPr>
          <p:nvPr/>
        </p:nvPicPr>
        <p:blipFill>
          <a:blip r:embed="rId4"/>
          <a:stretch>
            <a:fillRect/>
          </a:stretch>
        </p:blipFill>
        <p:spPr>
          <a:xfrm>
            <a:off x="3302000" y="1905000"/>
            <a:ext cx="2743200" cy="2743200"/>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549BF680-1022-4443-8588-DB869D795527}"/>
              </a:ext>
            </a:extLst>
          </p:cNvPr>
          <p:cNvPicPr>
            <a:picLocks noChangeAspect="1"/>
          </p:cNvPicPr>
          <p:nvPr/>
        </p:nvPicPr>
        <p:blipFill>
          <a:blip r:embed="rId5"/>
          <a:stretch>
            <a:fillRect/>
          </a:stretch>
        </p:blipFill>
        <p:spPr>
          <a:xfrm>
            <a:off x="6210300" y="1905000"/>
            <a:ext cx="2743200" cy="2743200"/>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8DF34C5E-C539-47FE-86F3-12AFBBAD4AB9}"/>
              </a:ext>
            </a:extLst>
          </p:cNvPr>
          <p:cNvPicPr>
            <a:picLocks noChangeAspect="1"/>
          </p:cNvPicPr>
          <p:nvPr/>
        </p:nvPicPr>
        <p:blipFill>
          <a:blip r:embed="rId6"/>
          <a:stretch>
            <a:fillRect/>
          </a:stretch>
        </p:blipFill>
        <p:spPr>
          <a:xfrm>
            <a:off x="9131300" y="1905000"/>
            <a:ext cx="2743200" cy="2743200"/>
          </a:xfrm>
          <a:prstGeom prst="rect">
            <a:avLst/>
          </a:prstGeom>
        </p:spPr>
      </p:pic>
      <p:sp>
        <p:nvSpPr>
          <p:cNvPr id="10" name="Title 2">
            <a:extLst>
              <a:ext uri="{FF2B5EF4-FFF2-40B4-BE49-F238E27FC236}">
                <a16:creationId xmlns:a16="http://schemas.microsoft.com/office/drawing/2014/main" id="{356CB25C-3ACC-4714-ABBC-269D2B60BCD4}"/>
              </a:ext>
            </a:extLst>
          </p:cNvPr>
          <p:cNvSpPr>
            <a:spLocks noGrp="1"/>
          </p:cNvSpPr>
          <p:nvPr>
            <p:ph type="title"/>
          </p:nvPr>
        </p:nvSpPr>
        <p:spPr>
          <a:xfrm>
            <a:off x="316228" y="917589"/>
            <a:ext cx="11483026" cy="498470"/>
          </a:xfrm>
        </p:spPr>
        <p:txBody>
          <a:bodyPr/>
          <a:lstStyle/>
          <a:p>
            <a:r>
              <a:rPr lang="en-US" b="0" dirty="0">
                <a:latin typeface="Montserrat"/>
              </a:rPr>
              <a:t>Fitting a mask to younger children</a:t>
            </a:r>
            <a:br>
              <a:rPr lang="en-US" b="0" dirty="0">
                <a:latin typeface="Montserrat"/>
              </a:rPr>
            </a:br>
            <a:endParaRPr lang="en-US" b="0" dirty="0">
              <a:latin typeface="Montserrat"/>
            </a:endParaRPr>
          </a:p>
        </p:txBody>
      </p:sp>
    </p:spTree>
    <p:extLst>
      <p:ext uri="{BB962C8B-B14F-4D97-AF65-F5344CB8AC3E}">
        <p14:creationId xmlns:p14="http://schemas.microsoft.com/office/powerpoint/2010/main" val="27000883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7D630-936A-4842-87F4-6F9C6596E4FC}"/>
              </a:ext>
            </a:extLst>
          </p:cNvPr>
          <p:cNvSpPr>
            <a:spLocks noGrp="1"/>
          </p:cNvSpPr>
          <p:nvPr>
            <p:ph sz="quarter" idx="14"/>
          </p:nvPr>
        </p:nvSpPr>
        <p:spPr>
          <a:xfrm>
            <a:off x="3125167" y="1881187"/>
            <a:ext cx="8667440" cy="4030633"/>
          </a:xfrm>
        </p:spPr>
        <p:txBody>
          <a:bodyPr vert="horz" lIns="0" tIns="0" rIns="0" bIns="0" rtlCol="0" anchor="t">
            <a:noAutofit/>
          </a:bodyPr>
          <a:lstStyle/>
          <a:p>
            <a:endParaRPr lang="en-US" sz="1800" dirty="0">
              <a:solidFill>
                <a:srgbClr val="19233E"/>
              </a:solidFill>
              <a:latin typeface="Montserrat Medium"/>
            </a:endParaRPr>
          </a:p>
          <a:p>
            <a:endParaRPr lang="en-US" dirty="0"/>
          </a:p>
        </p:txBody>
      </p:sp>
      <p:sp>
        <p:nvSpPr>
          <p:cNvPr id="3" name="Title 2">
            <a:extLst>
              <a:ext uri="{FF2B5EF4-FFF2-40B4-BE49-F238E27FC236}">
                <a16:creationId xmlns:a16="http://schemas.microsoft.com/office/drawing/2014/main" id="{9B1B159E-8AA6-45F3-88FF-E82B39C05A53}"/>
              </a:ext>
            </a:extLst>
          </p:cNvPr>
          <p:cNvSpPr>
            <a:spLocks noGrp="1"/>
          </p:cNvSpPr>
          <p:nvPr>
            <p:ph type="title"/>
          </p:nvPr>
        </p:nvSpPr>
        <p:spPr>
          <a:xfrm>
            <a:off x="316228" y="877950"/>
            <a:ext cx="11483026" cy="498470"/>
          </a:xfrm>
        </p:spPr>
        <p:txBody>
          <a:bodyPr/>
          <a:lstStyle/>
          <a:p>
            <a:r>
              <a:rPr lang="en-US" b="0">
                <a:latin typeface="Montserrat"/>
              </a:rPr>
              <a:t>Ventilation</a:t>
            </a:r>
            <a:endParaRPr lang="en-US" b="0"/>
          </a:p>
        </p:txBody>
      </p:sp>
      <p:pic>
        <p:nvPicPr>
          <p:cNvPr id="5" name="Picture 5" descr="A picture containing logo&#10;&#10;Description automatically generated">
            <a:extLst>
              <a:ext uri="{FF2B5EF4-FFF2-40B4-BE49-F238E27FC236}">
                <a16:creationId xmlns:a16="http://schemas.microsoft.com/office/drawing/2014/main" id="{40110CD9-03FA-4AB8-89D7-68D309C870E3}"/>
              </a:ext>
            </a:extLst>
          </p:cNvPr>
          <p:cNvPicPr>
            <a:picLocks noChangeAspect="1"/>
          </p:cNvPicPr>
          <p:nvPr/>
        </p:nvPicPr>
        <p:blipFill>
          <a:blip r:embed="rId3"/>
          <a:stretch>
            <a:fillRect/>
          </a:stretch>
        </p:blipFill>
        <p:spPr>
          <a:xfrm>
            <a:off x="156509" y="2338014"/>
            <a:ext cx="2705100" cy="2600325"/>
          </a:xfrm>
          <a:prstGeom prst="rect">
            <a:avLst/>
          </a:prstGeom>
        </p:spPr>
      </p:pic>
      <p:sp>
        <p:nvSpPr>
          <p:cNvPr id="4" name="Rectangle 1">
            <a:extLst>
              <a:ext uri="{FF2B5EF4-FFF2-40B4-BE49-F238E27FC236}">
                <a16:creationId xmlns:a16="http://schemas.microsoft.com/office/drawing/2014/main" id="{FB554E43-370E-5E49-AEFC-5C020423F17B}"/>
              </a:ext>
            </a:extLst>
          </p:cNvPr>
          <p:cNvSpPr>
            <a:spLocks noChangeArrowheads="1"/>
          </p:cNvSpPr>
          <p:nvPr/>
        </p:nvSpPr>
        <p:spPr bwMode="auto">
          <a:xfrm>
            <a:off x="2805769" y="1478310"/>
            <a:ext cx="898683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Arial" panose="020B0604020202020204" pitchFamily="34" charset="0"/>
              </a:rPr>
              <a:t>Having open or well-ventilated spaces reduces the risk of transmission of COVID-19 because infectious particles are more quickly diffused in the open air. The department will continue to work with NSW Health to provide us with advice and guidance on maintaining good ventilation in our school and we will make use of our outdoor spaces wherever practical.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defTabSz="914400" eaLnBrk="0" fontAlgn="base" hangingPunct="0">
              <a:spcBef>
                <a:spcPct val="0"/>
              </a:spcBef>
              <a:spcAft>
                <a:spcPct val="0"/>
              </a:spcAft>
            </a:pPr>
            <a:r>
              <a:rPr lang="en-AU" dirty="0"/>
              <a:t>At Cessnock East Public School we are lucky to have so many outdoor learning spaces. Our school has been inspected to make sure our windows open and our ceiling fans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00253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DF254-93AE-463F-A167-EAB633C9BA29}"/>
              </a:ext>
            </a:extLst>
          </p:cNvPr>
          <p:cNvSpPr>
            <a:spLocks noGrp="1"/>
          </p:cNvSpPr>
          <p:nvPr>
            <p:ph sz="quarter" idx="14"/>
          </p:nvPr>
        </p:nvSpPr>
        <p:spPr>
          <a:xfrm>
            <a:off x="764462" y="1985775"/>
            <a:ext cx="7565030" cy="4030633"/>
          </a:xfrm>
        </p:spPr>
        <p:txBody>
          <a:bodyPr vert="horz" lIns="0" tIns="0" rIns="0" bIns="0" rtlCol="0" anchor="t">
            <a:noAutofit/>
          </a:bodyPr>
          <a:lstStyle/>
          <a:p>
            <a:r>
              <a:rPr lang="en-AU" sz="1600" dirty="0">
                <a:latin typeface="+mn-lt"/>
              </a:rPr>
              <a:t>During Term 4 many school-based activities will remain on hold until NSW Health advise otherwise. This includes large celebrations like assemblies, presentation days and graduations, arts and sports events.  </a:t>
            </a:r>
          </a:p>
          <a:p>
            <a:r>
              <a:rPr lang="en-AU" sz="1600" dirty="0">
                <a:latin typeface="+mn-lt"/>
              </a:rPr>
              <a:t>Unfortunately, school based programs such as Scripture and the Sports in School program will no longer run. We look forward to these programs returning in 2022.</a:t>
            </a:r>
          </a:p>
          <a:p>
            <a:endParaRPr lang="en-US" sz="1800" dirty="0">
              <a:solidFill>
                <a:srgbClr val="19233E"/>
              </a:solidFill>
              <a:latin typeface="+mn-lt"/>
            </a:endParaRPr>
          </a:p>
          <a:p>
            <a:endParaRPr lang="en-AU" sz="1800" dirty="0">
              <a:solidFill>
                <a:srgbClr val="19233E"/>
              </a:solidFill>
              <a:latin typeface="+mn-lt"/>
            </a:endParaRPr>
          </a:p>
          <a:p>
            <a:endParaRPr lang="en-AU" dirty="0"/>
          </a:p>
        </p:txBody>
      </p:sp>
      <p:sp>
        <p:nvSpPr>
          <p:cNvPr id="3" name="Title 2">
            <a:extLst>
              <a:ext uri="{FF2B5EF4-FFF2-40B4-BE49-F238E27FC236}">
                <a16:creationId xmlns:a16="http://schemas.microsoft.com/office/drawing/2014/main" id="{632A12DA-5939-44E0-BC02-A4B48296BAED}"/>
              </a:ext>
            </a:extLst>
          </p:cNvPr>
          <p:cNvSpPr>
            <a:spLocks noGrp="1"/>
          </p:cNvSpPr>
          <p:nvPr>
            <p:ph type="title"/>
          </p:nvPr>
        </p:nvSpPr>
        <p:spPr>
          <a:xfrm>
            <a:off x="309581" y="946180"/>
            <a:ext cx="11483026" cy="498470"/>
          </a:xfrm>
        </p:spPr>
        <p:txBody>
          <a:bodyPr/>
          <a:lstStyle/>
          <a:p>
            <a:r>
              <a:rPr lang="en-AU" b="0" dirty="0">
                <a:latin typeface="Montserrat"/>
              </a:rPr>
              <a:t>School activities </a:t>
            </a:r>
            <a:endParaRPr lang="en-AU" dirty="0">
              <a:latin typeface="Montserrat"/>
            </a:endParaRPr>
          </a:p>
        </p:txBody>
      </p:sp>
      <p:pic>
        <p:nvPicPr>
          <p:cNvPr id="4" name="Picture 5" descr="Icon&#10;&#10;Description automatically generated">
            <a:extLst>
              <a:ext uri="{FF2B5EF4-FFF2-40B4-BE49-F238E27FC236}">
                <a16:creationId xmlns:a16="http://schemas.microsoft.com/office/drawing/2014/main" id="{7E9EA5E8-E80E-48D3-8DAF-5A4F83D3B000}"/>
              </a:ext>
            </a:extLst>
          </p:cNvPr>
          <p:cNvPicPr>
            <a:picLocks noChangeAspect="1"/>
          </p:cNvPicPr>
          <p:nvPr/>
        </p:nvPicPr>
        <p:blipFill>
          <a:blip r:embed="rId3"/>
          <a:stretch>
            <a:fillRect/>
          </a:stretch>
        </p:blipFill>
        <p:spPr>
          <a:xfrm>
            <a:off x="8504518" y="2232326"/>
            <a:ext cx="2743200" cy="2602523"/>
          </a:xfrm>
          <a:prstGeom prst="rect">
            <a:avLst/>
          </a:prstGeom>
        </p:spPr>
      </p:pic>
    </p:spTree>
    <p:extLst>
      <p:ext uri="{BB962C8B-B14F-4D97-AF65-F5344CB8AC3E}">
        <p14:creationId xmlns:p14="http://schemas.microsoft.com/office/powerpoint/2010/main" val="21429737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81D043-CA0C-47CE-A5E2-88CD7D92F983}"/>
              </a:ext>
            </a:extLst>
          </p:cNvPr>
          <p:cNvSpPr>
            <a:spLocks noGrp="1"/>
          </p:cNvSpPr>
          <p:nvPr>
            <p:ph sz="quarter" idx="14"/>
          </p:nvPr>
        </p:nvSpPr>
        <p:spPr>
          <a:xfrm>
            <a:off x="552386" y="2217363"/>
            <a:ext cx="7828030" cy="4030633"/>
          </a:xfrm>
        </p:spPr>
        <p:txBody>
          <a:bodyPr vert="horz" lIns="0" tIns="0" rIns="0" bIns="0" rtlCol="0" anchor="t">
            <a:noAutofit/>
          </a:bodyPr>
          <a:lstStyle/>
          <a:p>
            <a:endParaRPr lang="en-US" sz="1800" dirty="0">
              <a:solidFill>
                <a:srgbClr val="19233E"/>
              </a:solidFill>
              <a:latin typeface="+mn-lt"/>
            </a:endParaRPr>
          </a:p>
          <a:p>
            <a:endParaRPr lang="en-AU" sz="1800" dirty="0">
              <a:solidFill>
                <a:srgbClr val="19233E"/>
              </a:solidFill>
              <a:latin typeface="+mn-lt"/>
            </a:endParaRPr>
          </a:p>
        </p:txBody>
      </p:sp>
      <p:sp>
        <p:nvSpPr>
          <p:cNvPr id="3" name="Title 2">
            <a:extLst>
              <a:ext uri="{FF2B5EF4-FFF2-40B4-BE49-F238E27FC236}">
                <a16:creationId xmlns:a16="http://schemas.microsoft.com/office/drawing/2014/main" id="{B7724848-7DBA-4A4F-8EDC-BC673698102C}"/>
              </a:ext>
            </a:extLst>
          </p:cNvPr>
          <p:cNvSpPr>
            <a:spLocks noGrp="1"/>
          </p:cNvSpPr>
          <p:nvPr>
            <p:ph type="title"/>
          </p:nvPr>
        </p:nvSpPr>
        <p:spPr>
          <a:xfrm>
            <a:off x="316227" y="946180"/>
            <a:ext cx="11483026" cy="498470"/>
          </a:xfrm>
        </p:spPr>
        <p:txBody>
          <a:bodyPr/>
          <a:lstStyle/>
          <a:p>
            <a:r>
              <a:rPr lang="en-AU" b="0">
                <a:latin typeface="Montserrat"/>
              </a:rPr>
              <a:t>Orientation and transition to school </a:t>
            </a:r>
            <a:endParaRPr lang="en-AU">
              <a:latin typeface="Montserrat"/>
            </a:endParaRPr>
          </a:p>
        </p:txBody>
      </p:sp>
      <p:pic>
        <p:nvPicPr>
          <p:cNvPr id="4" name="Picture 5" descr="Icon&#10;&#10;Description automatically generated">
            <a:extLst>
              <a:ext uri="{FF2B5EF4-FFF2-40B4-BE49-F238E27FC236}">
                <a16:creationId xmlns:a16="http://schemas.microsoft.com/office/drawing/2014/main" id="{6C8DC5AF-25F1-4581-9B88-330E5559E9C8}"/>
              </a:ext>
            </a:extLst>
          </p:cNvPr>
          <p:cNvPicPr>
            <a:picLocks noChangeAspect="1"/>
          </p:cNvPicPr>
          <p:nvPr/>
        </p:nvPicPr>
        <p:blipFill>
          <a:blip r:embed="rId3"/>
          <a:stretch>
            <a:fillRect/>
          </a:stretch>
        </p:blipFill>
        <p:spPr>
          <a:xfrm>
            <a:off x="9273988" y="2572870"/>
            <a:ext cx="2242671" cy="2242671"/>
          </a:xfrm>
          <a:prstGeom prst="rect">
            <a:avLst/>
          </a:prstGeom>
        </p:spPr>
      </p:pic>
      <p:sp>
        <p:nvSpPr>
          <p:cNvPr id="5" name="Rectangle 1">
            <a:extLst>
              <a:ext uri="{FF2B5EF4-FFF2-40B4-BE49-F238E27FC236}">
                <a16:creationId xmlns:a16="http://schemas.microsoft.com/office/drawing/2014/main" id="{6C290084-8C63-B646-8F5D-BF1EB007EE82}"/>
              </a:ext>
            </a:extLst>
          </p:cNvPr>
          <p:cNvSpPr>
            <a:spLocks noChangeArrowheads="1"/>
          </p:cNvSpPr>
          <p:nvPr/>
        </p:nvSpPr>
        <p:spPr bwMode="auto">
          <a:xfrm>
            <a:off x="552386" y="2092493"/>
            <a:ext cx="84916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ea typeface="Arial" panose="020B0604020202020204" pitchFamily="34" charset="0"/>
              </a:rPr>
              <a:t>Onsite orientations and transition programs are not currently allowed in person on school sites until we are advised differently by NSW Health. We’ll share more information in the coming weeks about our school’s virtual orientation and transition program.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ea typeface="Arial" panose="020B0604020202020204" pitchFamily="34" charset="0"/>
              </a:rPr>
              <a:t>At Cessnock East Public School we will begin with a virtual orientation program and hopefully, if the guidelines change, we will have our 2022 Kindergarten students on site later in Term 4. We will be in contact with families to explain how to this program will run. </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560920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BCB84-A1C1-4805-A7CD-387F6ABE9B33}"/>
              </a:ext>
            </a:extLst>
          </p:cNvPr>
          <p:cNvSpPr>
            <a:spLocks noGrp="1"/>
          </p:cNvSpPr>
          <p:nvPr>
            <p:ph type="title"/>
          </p:nvPr>
        </p:nvSpPr>
        <p:spPr>
          <a:xfrm>
            <a:off x="354405" y="841592"/>
            <a:ext cx="11483026" cy="498470"/>
          </a:xfrm>
        </p:spPr>
        <p:txBody>
          <a:bodyPr/>
          <a:lstStyle/>
          <a:p>
            <a:r>
              <a:rPr lang="en-AU" b="0" dirty="0">
                <a:latin typeface="Montserrat"/>
              </a:rPr>
              <a:t>Preschool and outside of school hours care </a:t>
            </a:r>
            <a:br>
              <a:rPr lang="en-AU" b="0" dirty="0">
                <a:latin typeface="Montserrat"/>
              </a:rPr>
            </a:br>
            <a:r>
              <a:rPr lang="en-AU" b="0" dirty="0">
                <a:latin typeface="Montserrat"/>
              </a:rPr>
              <a:t> </a:t>
            </a:r>
            <a:endParaRPr lang="en-AU" dirty="0">
              <a:latin typeface="Montserrat"/>
            </a:endParaRPr>
          </a:p>
        </p:txBody>
      </p:sp>
      <p:pic>
        <p:nvPicPr>
          <p:cNvPr id="4" name="Picture 5" descr="A picture containing venn diagram&#10;&#10;Description automatically generated">
            <a:extLst>
              <a:ext uri="{FF2B5EF4-FFF2-40B4-BE49-F238E27FC236}">
                <a16:creationId xmlns:a16="http://schemas.microsoft.com/office/drawing/2014/main" id="{CFAEA668-545C-469B-B2F2-E88EF91379D1}"/>
              </a:ext>
            </a:extLst>
          </p:cNvPr>
          <p:cNvPicPr>
            <a:picLocks noChangeAspect="1"/>
          </p:cNvPicPr>
          <p:nvPr/>
        </p:nvPicPr>
        <p:blipFill>
          <a:blip r:embed="rId3"/>
          <a:stretch>
            <a:fillRect/>
          </a:stretch>
        </p:blipFill>
        <p:spPr>
          <a:xfrm>
            <a:off x="714748" y="2667187"/>
            <a:ext cx="2724150" cy="2838450"/>
          </a:xfrm>
          <a:prstGeom prst="rect">
            <a:avLst/>
          </a:prstGeom>
        </p:spPr>
      </p:pic>
      <p:sp>
        <p:nvSpPr>
          <p:cNvPr id="5" name="Rectangle 1">
            <a:extLst>
              <a:ext uri="{FF2B5EF4-FFF2-40B4-BE49-F238E27FC236}">
                <a16:creationId xmlns:a16="http://schemas.microsoft.com/office/drawing/2014/main" id="{67F80DC1-FD00-2B40-980D-BBBC7C39BD78}"/>
              </a:ext>
            </a:extLst>
          </p:cNvPr>
          <p:cNvSpPr>
            <a:spLocks noChangeArrowheads="1"/>
          </p:cNvSpPr>
          <p:nvPr/>
        </p:nvSpPr>
        <p:spPr bwMode="auto">
          <a:xfrm>
            <a:off x="3207780" y="1873574"/>
            <a:ext cx="862965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ea typeface="Arial" panose="020B0604020202020204" pitchFamily="34" charset="0"/>
              </a:rPr>
              <a:t>Out of school hours care, vacation care settings and preschools operating on school sites will follow the same COVID-safe guidelines as public schools including the requirement to be fully vaccinated from 8 November.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ea typeface="Arial" panose="020B0604020202020204" pitchFamily="34" charset="0"/>
              </a:rPr>
              <a:t>The Hunter Mobile Preschool will be back on site from Monday 18</a:t>
            </a:r>
            <a:r>
              <a:rPr kumimoji="0" lang="en-US" altLang="en-US" sz="1600" b="0" i="0" u="none" strike="noStrike" cap="none" normalizeH="0" baseline="30000" dirty="0">
                <a:ln>
                  <a:noFill/>
                </a:ln>
                <a:solidFill>
                  <a:schemeClr val="tx1"/>
                </a:solidFill>
                <a:effectLst/>
                <a:ea typeface="Arial" panose="020B0604020202020204" pitchFamily="34" charset="0"/>
              </a:rPr>
              <a:t>th</a:t>
            </a:r>
            <a:r>
              <a:rPr kumimoji="0" lang="en-US" altLang="en-US" sz="1600" b="0" i="0" u="none" strike="noStrike" cap="none" normalizeH="0" baseline="0" dirty="0">
                <a:ln>
                  <a:noFill/>
                </a:ln>
                <a:solidFill>
                  <a:schemeClr val="tx1"/>
                </a:solidFill>
                <a:effectLst/>
                <a:ea typeface="Arial" panose="020B0604020202020204" pitchFamily="34" charset="0"/>
              </a:rPr>
              <a:t> October. Staff from the preschool will be in touch with families to explain any changes that will occur.</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24790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27DA0E-B326-47C6-A816-3F8AF5D6ACA5}"/>
              </a:ext>
            </a:extLst>
          </p:cNvPr>
          <p:cNvSpPr>
            <a:spLocks noGrp="1"/>
          </p:cNvSpPr>
          <p:nvPr>
            <p:ph sz="quarter" idx="14"/>
          </p:nvPr>
        </p:nvSpPr>
        <p:spPr/>
        <p:txBody>
          <a:bodyPr vert="horz" lIns="0" tIns="0" rIns="0" bIns="0" rtlCol="0" anchor="t">
            <a:noAutofit/>
          </a:bodyPr>
          <a:lstStyle/>
          <a:p>
            <a:r>
              <a:rPr lang="en-US" sz="1600" dirty="0">
                <a:latin typeface="Montserrat Medium"/>
              </a:rPr>
              <a:t>All of our students are expected to be back at school for their staggered return dates. After this date we will only be supporting learning from home where this is required by NSW Health to do so. </a:t>
            </a:r>
            <a:endParaRPr lang="en-US" sz="1600" dirty="0"/>
          </a:p>
          <a:p>
            <a:endParaRPr lang="en-US" sz="1600" dirty="0">
              <a:solidFill>
                <a:srgbClr val="19233E"/>
              </a:solidFill>
              <a:latin typeface="Montserrat Medium"/>
            </a:endParaRPr>
          </a:p>
          <a:p>
            <a:r>
              <a:rPr lang="en-US" sz="1600" dirty="0">
                <a:latin typeface="Montserrat Medium"/>
              </a:rPr>
              <a:t>Parents and students will be notified if a decision is made to close the school due to a confirmed case of COVID-19. During this time we will continue to provide learning from home activities and we will let you know when we can return to face-to-face learning through updates on </a:t>
            </a:r>
            <a:r>
              <a:rPr lang="en-US" sz="1600" dirty="0" err="1">
                <a:latin typeface="Montserrat Medium"/>
              </a:rPr>
              <a:t>Skoolbag</a:t>
            </a:r>
            <a:r>
              <a:rPr lang="en-US" sz="1600" dirty="0">
                <a:latin typeface="Montserrat Medium"/>
              </a:rPr>
              <a:t> and </a:t>
            </a:r>
            <a:r>
              <a:rPr lang="en-US" sz="1600" dirty="0" err="1">
                <a:latin typeface="Montserrat Medium"/>
              </a:rPr>
              <a:t>Sentral</a:t>
            </a:r>
            <a:r>
              <a:rPr lang="en-US" sz="1600" dirty="0">
                <a:latin typeface="Montserrat Medium"/>
              </a:rPr>
              <a:t>. </a:t>
            </a:r>
          </a:p>
          <a:p>
            <a:r>
              <a:rPr lang="en-US" sz="1600" dirty="0">
                <a:latin typeface="Montserrat Medium"/>
              </a:rPr>
              <a:t>Find updated information on the department's Advice for families page to support students who are anxious about the return to school – or get in touch with us directly.</a:t>
            </a:r>
          </a:p>
          <a:p>
            <a:r>
              <a:rPr lang="en-US" sz="1600" dirty="0">
                <a:latin typeface="Montserrat Medium"/>
              </a:rPr>
              <a:t> </a:t>
            </a:r>
            <a:r>
              <a:rPr lang="en-US" sz="1600" dirty="0">
                <a:latin typeface="Montserrat Medium"/>
                <a:hlinkClick r:id="rId3"/>
              </a:rPr>
              <a:t>https://education.nsw.gov.au/covid-19/advice-for-families</a:t>
            </a:r>
            <a:r>
              <a:rPr lang="en-US" sz="1600" dirty="0">
                <a:latin typeface="Montserrat Medium"/>
              </a:rPr>
              <a:t> </a:t>
            </a:r>
            <a:endParaRPr lang="en-US" sz="1600" dirty="0"/>
          </a:p>
          <a:p>
            <a:endParaRPr lang="en-US" sz="1600" dirty="0">
              <a:latin typeface="Montserrat Medium"/>
            </a:endParaRPr>
          </a:p>
        </p:txBody>
      </p:sp>
      <p:sp>
        <p:nvSpPr>
          <p:cNvPr id="8" name="Title 2">
            <a:extLst>
              <a:ext uri="{FF2B5EF4-FFF2-40B4-BE49-F238E27FC236}">
                <a16:creationId xmlns:a16="http://schemas.microsoft.com/office/drawing/2014/main" id="{0761B933-9A2E-4103-91A9-554EBBA3817F}"/>
              </a:ext>
            </a:extLst>
          </p:cNvPr>
          <p:cNvSpPr>
            <a:spLocks noGrp="1"/>
          </p:cNvSpPr>
          <p:nvPr>
            <p:ph type="title"/>
          </p:nvPr>
        </p:nvSpPr>
        <p:spPr>
          <a:xfrm>
            <a:off x="316228" y="922773"/>
            <a:ext cx="11483026" cy="498470"/>
          </a:xfrm>
        </p:spPr>
        <p:txBody>
          <a:bodyPr/>
          <a:lstStyle/>
          <a:p>
            <a:r>
              <a:rPr lang="en-AU" b="0" dirty="0">
                <a:latin typeface="Montserrat"/>
              </a:rPr>
              <a:t>Further information and questions</a:t>
            </a:r>
            <a:endParaRPr lang="en-AU" dirty="0">
              <a:latin typeface="Montserrat"/>
            </a:endParaRPr>
          </a:p>
        </p:txBody>
      </p:sp>
    </p:spTree>
    <p:extLst>
      <p:ext uri="{BB962C8B-B14F-4D97-AF65-F5344CB8AC3E}">
        <p14:creationId xmlns:p14="http://schemas.microsoft.com/office/powerpoint/2010/main" val="145990431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9E750C-1A7D-4C32-8E6C-BF0F6ECD3CF1}"/>
              </a:ext>
            </a:extLst>
          </p:cNvPr>
          <p:cNvSpPr>
            <a:spLocks noGrp="1"/>
          </p:cNvSpPr>
          <p:nvPr>
            <p:ph type="title"/>
          </p:nvPr>
        </p:nvSpPr>
        <p:spPr>
          <a:xfrm>
            <a:off x="353581" y="967597"/>
            <a:ext cx="11483026" cy="498470"/>
          </a:xfrm>
        </p:spPr>
        <p:txBody>
          <a:bodyPr/>
          <a:lstStyle/>
          <a:p>
            <a:r>
              <a:rPr lang="en-US" b="0">
                <a:latin typeface="Montserrat"/>
              </a:rPr>
              <a:t>Thank you</a:t>
            </a:r>
            <a:endParaRPr lang="en-US" b="0"/>
          </a:p>
        </p:txBody>
      </p:sp>
    </p:spTree>
    <p:extLst>
      <p:ext uri="{BB962C8B-B14F-4D97-AF65-F5344CB8AC3E}">
        <p14:creationId xmlns:p14="http://schemas.microsoft.com/office/powerpoint/2010/main" val="19059260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2CE0994-5106-4073-86CF-9777CB591259}"/>
              </a:ext>
            </a:extLst>
          </p:cNvPr>
          <p:cNvSpPr/>
          <p:nvPr/>
        </p:nvSpPr>
        <p:spPr>
          <a:xfrm>
            <a:off x="447900" y="1817589"/>
            <a:ext cx="4090296" cy="38560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2" name="Content Placeholder 1">
            <a:extLst>
              <a:ext uri="{FF2B5EF4-FFF2-40B4-BE49-F238E27FC236}">
                <a16:creationId xmlns:a16="http://schemas.microsoft.com/office/drawing/2014/main" id="{096068BB-8CF4-4DB6-ACA4-41EB77F38146}"/>
              </a:ext>
            </a:extLst>
          </p:cNvPr>
          <p:cNvSpPr>
            <a:spLocks noGrp="1"/>
          </p:cNvSpPr>
          <p:nvPr>
            <p:ph sz="quarter" idx="14"/>
          </p:nvPr>
        </p:nvSpPr>
        <p:spPr>
          <a:xfrm>
            <a:off x="5012559" y="1817590"/>
            <a:ext cx="6783705" cy="4163736"/>
          </a:xfrm>
        </p:spPr>
        <p:txBody>
          <a:bodyPr vert="horz" lIns="0" tIns="0" rIns="0" bIns="0" rtlCol="0" anchor="t">
            <a:noAutofit/>
          </a:bodyPr>
          <a:lstStyle/>
          <a:p>
            <a:r>
              <a:rPr lang="en-AU" sz="2400" dirty="0">
                <a:solidFill>
                  <a:srgbClr val="19233E"/>
                </a:solidFill>
                <a:latin typeface="Montserrat Medium"/>
              </a:rPr>
              <a:t>I acknowledge that I am hosting this virtual assembly from the lands of the </a:t>
            </a:r>
            <a:r>
              <a:rPr lang="en-AU" sz="2400" dirty="0" err="1">
                <a:solidFill>
                  <a:srgbClr val="19233E"/>
                </a:solidFill>
                <a:latin typeface="Montserrat Medium"/>
              </a:rPr>
              <a:t>Wonnaruah</a:t>
            </a:r>
            <a:r>
              <a:rPr lang="en-AU" sz="2400" dirty="0">
                <a:solidFill>
                  <a:srgbClr val="19233E"/>
                </a:solidFill>
                <a:latin typeface="Montserrat Medium"/>
              </a:rPr>
              <a:t>, Darkinjung and Awabakal people.</a:t>
            </a:r>
            <a:r>
              <a:rPr lang="en-AU" dirty="0">
                <a:latin typeface="+mn-lt"/>
              </a:rPr>
              <a:t> </a:t>
            </a:r>
            <a:r>
              <a:rPr lang="en-AU" sz="2400" dirty="0">
                <a:solidFill>
                  <a:srgbClr val="19233E"/>
                </a:solidFill>
                <a:latin typeface="Montserrat Medium"/>
              </a:rPr>
              <a:t>I also acknowledge the Ongoing Custodians of the various lands on which you are all calling in from today and the Aboriginal and Torres Strait Islander people participating in this assembly and throughout our school community.</a:t>
            </a:r>
          </a:p>
        </p:txBody>
      </p:sp>
      <p:sp>
        <p:nvSpPr>
          <p:cNvPr id="3" name="Title 2">
            <a:extLst>
              <a:ext uri="{FF2B5EF4-FFF2-40B4-BE49-F238E27FC236}">
                <a16:creationId xmlns:a16="http://schemas.microsoft.com/office/drawing/2014/main" id="{D290F5CD-94F9-4520-A2C2-40FEEBF19F48}"/>
              </a:ext>
            </a:extLst>
          </p:cNvPr>
          <p:cNvSpPr>
            <a:spLocks noGrp="1"/>
          </p:cNvSpPr>
          <p:nvPr>
            <p:ph type="title"/>
          </p:nvPr>
        </p:nvSpPr>
        <p:spPr/>
        <p:txBody>
          <a:bodyPr/>
          <a:lstStyle/>
          <a:p>
            <a:r>
              <a:rPr lang="en-AU" b="0"/>
              <a:t>Acknowledgement of Country</a:t>
            </a:r>
          </a:p>
        </p:txBody>
      </p:sp>
    </p:spTree>
    <p:extLst>
      <p:ext uri="{BB962C8B-B14F-4D97-AF65-F5344CB8AC3E}">
        <p14:creationId xmlns:p14="http://schemas.microsoft.com/office/powerpoint/2010/main" val="21282300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558CC-CA00-4C04-A0AF-6EE16A78743D}"/>
              </a:ext>
            </a:extLst>
          </p:cNvPr>
          <p:cNvSpPr>
            <a:spLocks noGrp="1"/>
          </p:cNvSpPr>
          <p:nvPr>
            <p:ph type="title"/>
          </p:nvPr>
        </p:nvSpPr>
        <p:spPr/>
        <p:txBody>
          <a:bodyPr/>
          <a:lstStyle/>
          <a:p>
            <a:r>
              <a:rPr lang="en-US" b="0" dirty="0">
                <a:latin typeface="Montserrat"/>
              </a:rPr>
              <a:t>What we'll cover in this session</a:t>
            </a:r>
            <a:endParaRPr lang="en-US" b="0" dirty="0"/>
          </a:p>
        </p:txBody>
      </p:sp>
      <p:pic>
        <p:nvPicPr>
          <p:cNvPr id="8" name="Picture 8" descr="Diagram&#10;&#10;Description automatically generated">
            <a:extLst>
              <a:ext uri="{FF2B5EF4-FFF2-40B4-BE49-F238E27FC236}">
                <a16:creationId xmlns:a16="http://schemas.microsoft.com/office/drawing/2014/main" id="{82B4E2D6-8217-4078-9EE9-065649B8D9BF}"/>
              </a:ext>
            </a:extLst>
          </p:cNvPr>
          <p:cNvPicPr>
            <a:picLocks noGrp="1" noChangeAspect="1"/>
          </p:cNvPicPr>
          <p:nvPr>
            <p:ph sz="quarter" idx="14"/>
          </p:nvPr>
        </p:nvPicPr>
        <p:blipFill>
          <a:blip r:embed="rId3"/>
          <a:stretch>
            <a:fillRect/>
          </a:stretch>
        </p:blipFill>
        <p:spPr>
          <a:xfrm>
            <a:off x="695510" y="1818983"/>
            <a:ext cx="4093079" cy="4030633"/>
          </a:xfrm>
        </p:spPr>
      </p:pic>
      <p:sp>
        <p:nvSpPr>
          <p:cNvPr id="11" name="TextBox 10">
            <a:extLst>
              <a:ext uri="{FF2B5EF4-FFF2-40B4-BE49-F238E27FC236}">
                <a16:creationId xmlns:a16="http://schemas.microsoft.com/office/drawing/2014/main" id="{63634C3E-9856-45C7-943E-628E33F1C9F5}"/>
              </a:ext>
            </a:extLst>
          </p:cNvPr>
          <p:cNvSpPr txBox="1"/>
          <p:nvPr/>
        </p:nvSpPr>
        <p:spPr>
          <a:xfrm>
            <a:off x="5398713" y="1605955"/>
            <a:ext cx="6206646" cy="3977090"/>
          </a:xfrm>
          <a:prstGeom prst="rect">
            <a:avLst/>
          </a:prstGeom>
          <a:noFill/>
        </p:spPr>
        <p:txBody>
          <a:bodyPr wrap="square" lIns="0" tIns="0" rIns="0" bIns="0" rtlCol="0" anchor="t">
            <a:noAutofit/>
          </a:bodyPr>
          <a:lstStyle/>
          <a:p>
            <a:endParaRPr lang="en-AU" dirty="0">
              <a:solidFill>
                <a:srgbClr val="000000"/>
              </a:solidFill>
            </a:endParaRPr>
          </a:p>
          <a:p>
            <a:endParaRPr lang="en-AU" dirty="0">
              <a:solidFill>
                <a:srgbClr val="000000"/>
              </a:solidFill>
            </a:endParaRPr>
          </a:p>
          <a:p>
            <a:r>
              <a:rPr lang="en-AU" dirty="0">
                <a:solidFill>
                  <a:srgbClr val="000000"/>
                </a:solidFill>
              </a:rPr>
              <a:t>-   Key dates</a:t>
            </a:r>
          </a:p>
          <a:p>
            <a:pPr marL="285750" indent="-285750">
              <a:buFontTx/>
              <a:buChar char="-"/>
            </a:pPr>
            <a:r>
              <a:rPr lang="en-AU" dirty="0">
                <a:solidFill>
                  <a:srgbClr val="000000"/>
                </a:solidFill>
              </a:rPr>
              <a:t>COVID-safe practices at our school</a:t>
            </a:r>
          </a:p>
          <a:p>
            <a:pPr marL="285750" indent="-285750">
              <a:buFontTx/>
              <a:buChar char="-"/>
            </a:pPr>
            <a:r>
              <a:rPr lang="en-AU" dirty="0">
                <a:solidFill>
                  <a:srgbClr val="000000"/>
                </a:solidFill>
              </a:rPr>
              <a:t>Vaccinations</a:t>
            </a:r>
          </a:p>
          <a:p>
            <a:pPr marL="285750" indent="-285750">
              <a:buFontTx/>
              <a:buChar char="-"/>
            </a:pPr>
            <a:r>
              <a:rPr lang="en-AU" dirty="0">
                <a:solidFill>
                  <a:srgbClr val="000000"/>
                </a:solidFill>
              </a:rPr>
              <a:t>Preschool and out of school hours care </a:t>
            </a:r>
          </a:p>
          <a:p>
            <a:pPr marL="285750" indent="-285750">
              <a:buFontTx/>
              <a:buChar char="-"/>
            </a:pPr>
            <a:r>
              <a:rPr lang="en-AU" dirty="0">
                <a:solidFill>
                  <a:srgbClr val="000000"/>
                </a:solidFill>
              </a:rPr>
              <a:t>Where to find out more</a:t>
            </a:r>
          </a:p>
          <a:p>
            <a:pPr marL="285750" indent="-285750">
              <a:buFontTx/>
              <a:buChar char="-"/>
            </a:pPr>
            <a:r>
              <a:rPr lang="en-AU" dirty="0">
                <a:solidFill>
                  <a:srgbClr val="000000"/>
                </a:solidFill>
              </a:rPr>
              <a:t>Questions and answers</a:t>
            </a:r>
            <a:endParaRPr lang="en-AU" dirty="0"/>
          </a:p>
          <a:p>
            <a:pPr fontAlgn="base"/>
            <a:endParaRPr lang="en-AU" i="1" dirty="0">
              <a:solidFill>
                <a:srgbClr val="FF0000"/>
              </a:solidFill>
            </a:endParaRPr>
          </a:p>
          <a:p>
            <a:pPr fontAlgn="base"/>
            <a:endParaRPr lang="en-AU" dirty="0">
              <a:solidFill>
                <a:srgbClr val="D70C3D"/>
              </a:solidFill>
            </a:endParaRPr>
          </a:p>
        </p:txBody>
      </p:sp>
    </p:spTree>
    <p:extLst>
      <p:ext uri="{BB962C8B-B14F-4D97-AF65-F5344CB8AC3E}">
        <p14:creationId xmlns:p14="http://schemas.microsoft.com/office/powerpoint/2010/main" val="1966738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B81AC-2A18-4585-8DC9-0134930A1870}"/>
              </a:ext>
            </a:extLst>
          </p:cNvPr>
          <p:cNvSpPr>
            <a:spLocks noGrp="1"/>
          </p:cNvSpPr>
          <p:nvPr>
            <p:ph type="title"/>
          </p:nvPr>
        </p:nvSpPr>
        <p:spPr>
          <a:xfrm>
            <a:off x="309581" y="946180"/>
            <a:ext cx="11483026" cy="498470"/>
          </a:xfrm>
        </p:spPr>
        <p:txBody>
          <a:bodyPr/>
          <a:lstStyle/>
          <a:p>
            <a:r>
              <a:rPr lang="en-AU" b="0">
                <a:latin typeface="Montserrat"/>
              </a:rPr>
              <a:t>What you need to know about our return to school in Term 4 </a:t>
            </a:r>
            <a:endParaRPr lang="en-AU">
              <a:latin typeface="Montserrat"/>
            </a:endParaRPr>
          </a:p>
        </p:txBody>
      </p:sp>
      <p:sp>
        <p:nvSpPr>
          <p:cNvPr id="6" name="TextBox 5">
            <a:extLst>
              <a:ext uri="{FF2B5EF4-FFF2-40B4-BE49-F238E27FC236}">
                <a16:creationId xmlns:a16="http://schemas.microsoft.com/office/drawing/2014/main" id="{B1859091-7C73-4159-82F7-B29AE7B9444F}"/>
              </a:ext>
            </a:extLst>
          </p:cNvPr>
          <p:cNvSpPr txBox="1"/>
          <p:nvPr/>
        </p:nvSpPr>
        <p:spPr>
          <a:xfrm>
            <a:off x="379880" y="1954557"/>
            <a:ext cx="6206646" cy="3977090"/>
          </a:xfrm>
          <a:prstGeom prst="rect">
            <a:avLst/>
          </a:prstGeom>
          <a:noFill/>
        </p:spPr>
        <p:txBody>
          <a:bodyPr wrap="square" lIns="0" tIns="0" rIns="0" bIns="0" rtlCol="0" anchor="t">
            <a:noAutofit/>
          </a:bodyPr>
          <a:lstStyle/>
          <a:p>
            <a:r>
              <a:rPr lang="en-AU" dirty="0"/>
              <a:t>We’re excited about our return to face-to-face learning and welcoming students and staff back onsite where we know the best learning happens. This is a short summary of what our parents and students can expect. </a:t>
            </a:r>
          </a:p>
          <a:p>
            <a:r>
              <a:rPr lang="en-AU" dirty="0"/>
              <a:t>There will be many updates sent out this week with more details on what the return to face-to face schooling will look like for the students of Cessnock East Public School. </a:t>
            </a:r>
          </a:p>
        </p:txBody>
      </p:sp>
      <p:pic>
        <p:nvPicPr>
          <p:cNvPr id="5" name="Picture 6" descr="A picture containing diagram&#10;&#10;Description automatically generated">
            <a:extLst>
              <a:ext uri="{FF2B5EF4-FFF2-40B4-BE49-F238E27FC236}">
                <a16:creationId xmlns:a16="http://schemas.microsoft.com/office/drawing/2014/main" id="{C0D081FB-5B5A-4523-83A7-C8E00CD6A055}"/>
              </a:ext>
            </a:extLst>
          </p:cNvPr>
          <p:cNvPicPr>
            <a:picLocks noChangeAspect="1"/>
          </p:cNvPicPr>
          <p:nvPr/>
        </p:nvPicPr>
        <p:blipFill>
          <a:blip r:embed="rId3"/>
          <a:stretch>
            <a:fillRect/>
          </a:stretch>
        </p:blipFill>
        <p:spPr>
          <a:xfrm>
            <a:off x="7314206" y="1452378"/>
            <a:ext cx="4364181" cy="4364181"/>
          </a:xfrm>
          <a:prstGeom prst="rect">
            <a:avLst/>
          </a:prstGeom>
        </p:spPr>
      </p:pic>
    </p:spTree>
    <p:extLst>
      <p:ext uri="{BB962C8B-B14F-4D97-AF65-F5344CB8AC3E}">
        <p14:creationId xmlns:p14="http://schemas.microsoft.com/office/powerpoint/2010/main" val="3953930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F30EF-2523-4F21-A3A6-07F09F36FB47}"/>
              </a:ext>
            </a:extLst>
          </p:cNvPr>
          <p:cNvSpPr>
            <a:spLocks noGrp="1"/>
          </p:cNvSpPr>
          <p:nvPr>
            <p:ph sz="quarter" idx="14"/>
          </p:nvPr>
        </p:nvSpPr>
        <p:spPr>
          <a:xfrm>
            <a:off x="667345" y="2015658"/>
            <a:ext cx="7576734" cy="4030633"/>
          </a:xfrm>
        </p:spPr>
        <p:txBody>
          <a:bodyPr vert="horz" lIns="0" tIns="0" rIns="0" bIns="0" rtlCol="0" anchor="t">
            <a:noAutofit/>
          </a:bodyPr>
          <a:lstStyle/>
          <a:p>
            <a:r>
              <a:rPr lang="en-AU" dirty="0"/>
              <a:t>While we know there is excitement about the return to school it’s important that we stick to the staged return to give us time to be ready to welcome back students onsite. Students will return to face-to-face learning in the following order </a:t>
            </a:r>
          </a:p>
          <a:p>
            <a:pPr marL="285750" indent="-285750">
              <a:buFont typeface="Arial" panose="020B0604020202020204" pitchFamily="34" charset="0"/>
              <a:buChar char="•"/>
            </a:pPr>
            <a:r>
              <a:rPr lang="en-AU" sz="1800" dirty="0">
                <a:latin typeface="Montserrat Medium"/>
              </a:rPr>
              <a:t>from 18 October – department preschools, Kindergarten, Year 1</a:t>
            </a:r>
            <a:endParaRPr lang="en-US" sz="1800" dirty="0">
              <a:latin typeface="Montserrat Medium"/>
            </a:endParaRPr>
          </a:p>
          <a:p>
            <a:pPr marL="285750" indent="-285750">
              <a:buFont typeface="Arial" panose="020B0604020202020204" pitchFamily="34" charset="0"/>
              <a:buChar char="•"/>
            </a:pPr>
            <a:r>
              <a:rPr lang="en-AU" sz="1800" dirty="0">
                <a:latin typeface="Montserrat Medium"/>
              </a:rPr>
              <a:t>from 25 October – all remaining year groups </a:t>
            </a:r>
            <a:endParaRPr lang="en-US" sz="1800" dirty="0">
              <a:latin typeface="Montserrat Medium"/>
            </a:endParaRPr>
          </a:p>
          <a:p>
            <a:pPr algn="just"/>
            <a:endParaRPr lang="en-US" sz="1800" dirty="0">
              <a:latin typeface="Montserrat Medium"/>
            </a:endParaRPr>
          </a:p>
          <a:p>
            <a:endParaRPr lang="en-US" dirty="0"/>
          </a:p>
        </p:txBody>
      </p:sp>
      <p:sp>
        <p:nvSpPr>
          <p:cNvPr id="6" name="Title 2">
            <a:extLst>
              <a:ext uri="{FF2B5EF4-FFF2-40B4-BE49-F238E27FC236}">
                <a16:creationId xmlns:a16="http://schemas.microsoft.com/office/drawing/2014/main" id="{8CF51BBB-1B97-4FA9-88B3-DB7A263921EA}"/>
              </a:ext>
            </a:extLst>
          </p:cNvPr>
          <p:cNvSpPr>
            <a:spLocks noGrp="1"/>
          </p:cNvSpPr>
          <p:nvPr>
            <p:ph type="title"/>
          </p:nvPr>
        </p:nvSpPr>
        <p:spPr>
          <a:xfrm>
            <a:off x="503816" y="841592"/>
            <a:ext cx="11483026" cy="498470"/>
          </a:xfrm>
        </p:spPr>
        <p:txBody>
          <a:bodyPr/>
          <a:lstStyle/>
          <a:p>
            <a:r>
              <a:rPr lang="en-AU" b="0">
                <a:latin typeface="Montserrat"/>
              </a:rPr>
              <a:t>Key dates for our staged return</a:t>
            </a:r>
          </a:p>
        </p:txBody>
      </p:sp>
      <p:pic>
        <p:nvPicPr>
          <p:cNvPr id="4" name="Picture 4" descr="A picture containing graphical user interface&#10;&#10;Description automatically generated">
            <a:extLst>
              <a:ext uri="{FF2B5EF4-FFF2-40B4-BE49-F238E27FC236}">
                <a16:creationId xmlns:a16="http://schemas.microsoft.com/office/drawing/2014/main" id="{43358535-FBC4-4B41-AC7D-EE73475BBFB0}"/>
              </a:ext>
            </a:extLst>
          </p:cNvPr>
          <p:cNvPicPr>
            <a:picLocks noChangeAspect="1"/>
          </p:cNvPicPr>
          <p:nvPr/>
        </p:nvPicPr>
        <p:blipFill>
          <a:blip r:embed="rId3"/>
          <a:stretch>
            <a:fillRect/>
          </a:stretch>
        </p:blipFill>
        <p:spPr>
          <a:xfrm>
            <a:off x="8781455" y="1680439"/>
            <a:ext cx="2743200" cy="2743200"/>
          </a:xfrm>
          <a:prstGeom prst="rect">
            <a:avLst/>
          </a:prstGeom>
        </p:spPr>
      </p:pic>
    </p:spTree>
    <p:extLst>
      <p:ext uri="{BB962C8B-B14F-4D97-AF65-F5344CB8AC3E}">
        <p14:creationId xmlns:p14="http://schemas.microsoft.com/office/powerpoint/2010/main" val="26158671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2629A3-F6DF-4A49-B94E-C1A6A3F97B4C}"/>
              </a:ext>
            </a:extLst>
          </p:cNvPr>
          <p:cNvSpPr>
            <a:spLocks noGrp="1"/>
          </p:cNvSpPr>
          <p:nvPr>
            <p:ph type="title"/>
          </p:nvPr>
        </p:nvSpPr>
        <p:spPr/>
        <p:txBody>
          <a:bodyPr/>
          <a:lstStyle/>
          <a:p>
            <a:r>
              <a:rPr lang="en-US" b="0">
                <a:latin typeface="Montserrat"/>
              </a:rPr>
              <a:t>Vaccinations</a:t>
            </a:r>
            <a:endParaRPr lang="en-US" b="0"/>
          </a:p>
        </p:txBody>
      </p:sp>
      <p:pic>
        <p:nvPicPr>
          <p:cNvPr id="7" name="Picture 7" descr="A picture containing icon&#10;&#10;Description automatically generated">
            <a:extLst>
              <a:ext uri="{FF2B5EF4-FFF2-40B4-BE49-F238E27FC236}">
                <a16:creationId xmlns:a16="http://schemas.microsoft.com/office/drawing/2014/main" id="{9C320B9A-D3E1-4517-9A8A-9940F6C948D6}"/>
              </a:ext>
            </a:extLst>
          </p:cNvPr>
          <p:cNvPicPr>
            <a:picLocks noChangeAspect="1"/>
          </p:cNvPicPr>
          <p:nvPr/>
        </p:nvPicPr>
        <p:blipFill>
          <a:blip r:embed="rId3"/>
          <a:stretch>
            <a:fillRect/>
          </a:stretch>
        </p:blipFill>
        <p:spPr>
          <a:xfrm>
            <a:off x="8922871" y="2277670"/>
            <a:ext cx="2743200" cy="2780778"/>
          </a:xfrm>
          <a:prstGeom prst="rect">
            <a:avLst/>
          </a:prstGeom>
        </p:spPr>
      </p:pic>
      <p:sp>
        <p:nvSpPr>
          <p:cNvPr id="4" name="Rectangle 1">
            <a:extLst>
              <a:ext uri="{FF2B5EF4-FFF2-40B4-BE49-F238E27FC236}">
                <a16:creationId xmlns:a16="http://schemas.microsoft.com/office/drawing/2014/main" id="{1DC5B069-18B4-D14E-B74A-C8922C5CEB48}"/>
              </a:ext>
            </a:extLst>
          </p:cNvPr>
          <p:cNvSpPr>
            <a:spLocks noGrp="1" noChangeArrowheads="1"/>
          </p:cNvSpPr>
          <p:nvPr>
            <p:ph sz="quarter" idx="14"/>
          </p:nvPr>
        </p:nvSpPr>
        <p:spPr bwMode="auto">
          <a:xfrm>
            <a:off x="316228" y="1536175"/>
            <a:ext cx="79133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All staff required on site supporting the return to school will need to be fully vaccinated from 18 October. Then from 8 November all staff, contractors, volunteers and students on student placement on a school site will need to be fully vaccinated, including Outside of School Hours Care staff.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We are encouraging our school community to take up a vaccine as soon as possible.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02721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A482-4E3F-419A-937A-986D06AEAC20}"/>
              </a:ext>
            </a:extLst>
          </p:cNvPr>
          <p:cNvSpPr>
            <a:spLocks noGrp="1"/>
          </p:cNvSpPr>
          <p:nvPr>
            <p:ph sz="quarter" idx="14"/>
          </p:nvPr>
        </p:nvSpPr>
        <p:spPr>
          <a:xfrm>
            <a:off x="5320213" y="3922152"/>
            <a:ext cx="8786969" cy="36570695"/>
          </a:xfrm>
        </p:spPr>
        <p:txBody>
          <a:bodyPr vert="horz" lIns="0" tIns="0" rIns="0" bIns="0" rtlCol="0" anchor="t">
            <a:noAutofit/>
          </a:bodyPr>
          <a:lstStyle/>
          <a:p>
            <a:endParaRPr lang="en-US" sz="1800" dirty="0">
              <a:solidFill>
                <a:srgbClr val="19233E"/>
              </a:solidFill>
              <a:latin typeface="Montserrat Medium"/>
            </a:endParaRPr>
          </a:p>
          <a:p>
            <a:endParaRPr lang="en-US" dirty="0"/>
          </a:p>
          <a:p>
            <a:endParaRPr lang="en-US" dirty="0"/>
          </a:p>
        </p:txBody>
      </p:sp>
      <p:sp>
        <p:nvSpPr>
          <p:cNvPr id="3" name="Title 2">
            <a:extLst>
              <a:ext uri="{FF2B5EF4-FFF2-40B4-BE49-F238E27FC236}">
                <a16:creationId xmlns:a16="http://schemas.microsoft.com/office/drawing/2014/main" id="{CB3EE219-4A67-485F-8009-05A52AE1A532}"/>
              </a:ext>
            </a:extLst>
          </p:cNvPr>
          <p:cNvSpPr>
            <a:spLocks noGrp="1"/>
          </p:cNvSpPr>
          <p:nvPr>
            <p:ph type="title"/>
          </p:nvPr>
        </p:nvSpPr>
        <p:spPr/>
        <p:txBody>
          <a:bodyPr/>
          <a:lstStyle/>
          <a:p>
            <a:r>
              <a:rPr lang="en-US" b="0">
                <a:latin typeface="Montserrat"/>
              </a:rPr>
              <a:t>Keeping student groups together</a:t>
            </a:r>
            <a:endParaRPr lang="en-US" b="0"/>
          </a:p>
        </p:txBody>
      </p:sp>
      <p:pic>
        <p:nvPicPr>
          <p:cNvPr id="5" name="Picture 5" descr="Icon&#10;&#10;Description automatically generated">
            <a:extLst>
              <a:ext uri="{FF2B5EF4-FFF2-40B4-BE49-F238E27FC236}">
                <a16:creationId xmlns:a16="http://schemas.microsoft.com/office/drawing/2014/main" id="{9DAD97EA-E0D2-4380-B19B-FCEF4170DB85}"/>
              </a:ext>
            </a:extLst>
          </p:cNvPr>
          <p:cNvPicPr>
            <a:picLocks noChangeAspect="1"/>
          </p:cNvPicPr>
          <p:nvPr/>
        </p:nvPicPr>
        <p:blipFill>
          <a:blip r:embed="rId3"/>
          <a:stretch>
            <a:fillRect/>
          </a:stretch>
        </p:blipFill>
        <p:spPr>
          <a:xfrm>
            <a:off x="0" y="2541028"/>
            <a:ext cx="1981200" cy="1981200"/>
          </a:xfrm>
          <a:prstGeom prst="rect">
            <a:avLst/>
          </a:prstGeom>
        </p:spPr>
      </p:pic>
      <p:sp>
        <p:nvSpPr>
          <p:cNvPr id="6" name="Rectangle 2">
            <a:extLst>
              <a:ext uri="{FF2B5EF4-FFF2-40B4-BE49-F238E27FC236}">
                <a16:creationId xmlns:a16="http://schemas.microsoft.com/office/drawing/2014/main" id="{B98239C0-25D9-D14B-A6D0-4D401DB67092}"/>
              </a:ext>
            </a:extLst>
          </p:cNvPr>
          <p:cNvSpPr>
            <a:spLocks noChangeArrowheads="1"/>
          </p:cNvSpPr>
          <p:nvPr/>
        </p:nvSpPr>
        <p:spPr bwMode="auto">
          <a:xfrm>
            <a:off x="1981201" y="1738325"/>
            <a:ext cx="993457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rial" panose="020B0604020202020204" pitchFamily="34" charset="0"/>
              </a:rPr>
              <a:t>As we return to school students will be kept in their cohorts to </a:t>
            </a:r>
            <a:r>
              <a:rPr kumimoji="0" lang="en-US" altLang="en-US" sz="1400" b="0" i="0" u="none" strike="noStrike" cap="none" normalizeH="0" baseline="0" dirty="0" err="1">
                <a:ln>
                  <a:noFill/>
                </a:ln>
                <a:solidFill>
                  <a:schemeClr val="tx1"/>
                </a:solidFill>
                <a:effectLst/>
                <a:ea typeface="Arial" panose="020B0604020202020204" pitchFamily="34" charset="0"/>
              </a:rPr>
              <a:t>minimise</a:t>
            </a:r>
            <a:r>
              <a:rPr kumimoji="0" lang="en-US" altLang="en-US" sz="1400" b="0" i="0" u="none" strike="noStrike" cap="none" normalizeH="0" baseline="0" dirty="0">
                <a:ln>
                  <a:noFill/>
                </a:ln>
                <a:solidFill>
                  <a:schemeClr val="tx1"/>
                </a:solidFill>
                <a:effectLst/>
                <a:ea typeface="Arial" panose="020B0604020202020204" pitchFamily="34" charset="0"/>
              </a:rPr>
              <a:t> opportunities for transmission of COVID-19 and to enable effective contact tracing and containment. This means </a:t>
            </a:r>
            <a:r>
              <a:rPr kumimoji="0" lang="en-US" altLang="en-US" sz="1400" b="0" i="0" u="none" strike="noStrike" cap="none" normalizeH="0" baseline="0" dirty="0" err="1">
                <a:ln>
                  <a:noFill/>
                </a:ln>
                <a:solidFill>
                  <a:schemeClr val="tx1"/>
                </a:solidFill>
                <a:effectLst/>
                <a:ea typeface="Arial" panose="020B0604020202020204" pitchFamily="34" charset="0"/>
              </a:rPr>
              <a:t>minimising</a:t>
            </a:r>
            <a:r>
              <a:rPr kumimoji="0" lang="en-US" altLang="en-US" sz="1400" b="0" i="0" u="none" strike="noStrike" cap="none" normalizeH="0" baseline="0" dirty="0">
                <a:ln>
                  <a:noFill/>
                </a:ln>
                <a:solidFill>
                  <a:schemeClr val="tx1"/>
                </a:solidFill>
                <a:effectLst/>
                <a:ea typeface="Arial" panose="020B0604020202020204" pitchFamily="34" charset="0"/>
              </a:rPr>
              <a:t> interaction between students on school grounds and keeping cohorts together where possible.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rial" panose="020B0604020202020204" pitchFamily="34" charset="0"/>
              </a:rPr>
              <a:t>Cessnock East Public School will operate in Stage groups. This means that Kindergarten – KR and KS - will stay as one in the Early Stage 1 group. 1P, 1/2W and 2S will form the Stage 1 group. 3H, 3/4G and 4W will form the Stage 2 group. 4/5B, 5/6M and 6S will form the Stage 3 group.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rial" panose="020B0604020202020204" pitchFamily="34" charset="0"/>
              </a:rPr>
              <a:t>Each Stage group will be allocated a different section of the playground to use at break times for the school week. Recess and lunch breaks will be staggered. Years 3-6 will have recess at 10:40am and their lunch time will start at 12:15pm. K-2 will have recess at the usual time of 11am and lunch at the usual time of 1pm.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rial" panose="020B0604020202020204" pitchFamily="34" charset="0"/>
              </a:rPr>
              <a:t>We will return to staggered finish times for students from Monday 18</a:t>
            </a:r>
            <a:r>
              <a:rPr kumimoji="0" lang="en-US" altLang="en-US" sz="1400" b="0" i="0" u="none" strike="noStrike" cap="none" normalizeH="0" baseline="30000" dirty="0">
                <a:ln>
                  <a:noFill/>
                </a:ln>
                <a:solidFill>
                  <a:schemeClr val="tx1"/>
                </a:solidFill>
                <a:effectLst/>
                <a:ea typeface="Arial" panose="020B0604020202020204" pitchFamily="34" charset="0"/>
              </a:rPr>
              <a:t>th</a:t>
            </a:r>
            <a:r>
              <a:rPr kumimoji="0" lang="en-US" altLang="en-US" sz="1400" b="0" i="0" u="none" strike="noStrike" cap="none" normalizeH="0" baseline="0" dirty="0">
                <a:ln>
                  <a:noFill/>
                </a:ln>
                <a:solidFill>
                  <a:schemeClr val="tx1"/>
                </a:solidFill>
                <a:effectLst/>
                <a:ea typeface="Arial" panose="020B0604020202020204" pitchFamily="34" charset="0"/>
              </a:rPr>
              <a:t> October 2021. Students will leave the school in their house groups so that families are able to collect their children at the one time. If you are unsure which house group your child is in, please check with their teacher, or call the school on 49901549.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rial" panose="020B0604020202020204" pitchFamily="34" charset="0"/>
              </a:rPr>
              <a:t>Shakespeare will leave from Gate 5 and Newman will leave from Gate 4 at 2:55pm. This will give parents time to leave before the next group of students leave the school.</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rial" panose="020B0604020202020204" pitchFamily="34" charset="0"/>
              </a:rPr>
              <a:t>Drinkwater will leave from Gate 5 and </a:t>
            </a:r>
            <a:r>
              <a:rPr kumimoji="0" lang="en-US" altLang="en-US" sz="1400" b="0" i="0" u="none" strike="noStrike" cap="none" normalizeH="0" baseline="0" dirty="0" err="1">
                <a:ln>
                  <a:noFill/>
                </a:ln>
                <a:solidFill>
                  <a:schemeClr val="tx1"/>
                </a:solidFill>
                <a:effectLst/>
                <a:ea typeface="Arial" panose="020B0604020202020204" pitchFamily="34" charset="0"/>
              </a:rPr>
              <a:t>Dodds</a:t>
            </a:r>
            <a:r>
              <a:rPr kumimoji="0" lang="en-US" altLang="en-US" sz="1400" b="0" i="0" u="none" strike="noStrike" cap="none" normalizeH="0" baseline="0" dirty="0">
                <a:ln>
                  <a:noFill/>
                </a:ln>
                <a:solidFill>
                  <a:schemeClr val="tx1"/>
                </a:solidFill>
                <a:effectLst/>
                <a:ea typeface="Arial" panose="020B0604020202020204" pitchFamily="34" charset="0"/>
              </a:rPr>
              <a:t> will leave from Gate 4 at 3pm.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Arial" panose="020B0604020202020204" pitchFamily="34" charset="0"/>
              </a:rPr>
              <a:t>Students who are catching a bus, walking or riding home will leave the school at 3pm.</a:t>
            </a:r>
            <a:endParaRPr kumimoji="0" lang="en-US" alt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344129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CF40D-8FFD-4586-8E75-914DE429D97D}"/>
              </a:ext>
            </a:extLst>
          </p:cNvPr>
          <p:cNvSpPr>
            <a:spLocks noGrp="1"/>
          </p:cNvSpPr>
          <p:nvPr>
            <p:ph type="title"/>
          </p:nvPr>
        </p:nvSpPr>
        <p:spPr>
          <a:xfrm>
            <a:off x="629993" y="810714"/>
            <a:ext cx="11483026" cy="498470"/>
          </a:xfrm>
        </p:spPr>
        <p:txBody>
          <a:bodyPr/>
          <a:lstStyle/>
          <a:p>
            <a:r>
              <a:rPr lang="en-AU" b="0">
                <a:latin typeface="Montserrat"/>
              </a:rPr>
              <a:t>Mask wearing for students and staff</a:t>
            </a:r>
            <a:endParaRPr lang="en-AU" b="0"/>
          </a:p>
        </p:txBody>
      </p:sp>
      <p:sp>
        <p:nvSpPr>
          <p:cNvPr id="2" name="TextBox 1">
            <a:extLst>
              <a:ext uri="{FF2B5EF4-FFF2-40B4-BE49-F238E27FC236}">
                <a16:creationId xmlns:a16="http://schemas.microsoft.com/office/drawing/2014/main" id="{4C08541D-B0D0-4DBB-A322-D1DEAD8D55B7}"/>
              </a:ext>
            </a:extLst>
          </p:cNvPr>
          <p:cNvSpPr txBox="1"/>
          <p:nvPr/>
        </p:nvSpPr>
        <p:spPr>
          <a:xfrm>
            <a:off x="514350" y="2087283"/>
            <a:ext cx="11278721" cy="27084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dirty="0"/>
              <a:t>Masks are required to be worn on school site by staff indoors and outdoors and are strongly recommended for students indoors and outdoors unless exercising or eating.</a:t>
            </a:r>
          </a:p>
          <a:p>
            <a:endParaRPr lang="en-AU" dirty="0"/>
          </a:p>
          <a:p>
            <a:r>
              <a:rPr lang="en-AU" dirty="0"/>
              <a:t>You are welcome to send your child to school with a mask to wear, but please make sure your child’s name is written clearly on the outside of the mask. It is also very important to have a conversation with your child about only wearing his/her own mask.</a:t>
            </a:r>
          </a:p>
          <a:p>
            <a:r>
              <a:rPr lang="en-AU" dirty="0"/>
              <a:t>The school does have a supply of student masks. If you would like one for your child, please call the school office on 49901549 and we will organise this for you.</a:t>
            </a:r>
          </a:p>
          <a:p>
            <a:endParaRPr lang="en-US" dirty="0">
              <a:solidFill>
                <a:srgbClr val="000000"/>
              </a:solidFill>
              <a:ea typeface="+mn-lt"/>
              <a:cs typeface="+mn-lt"/>
            </a:endParaRPr>
          </a:p>
          <a:p>
            <a:pPr algn="l"/>
            <a:endParaRPr lang="en-US" sz="1400" dirty="0"/>
          </a:p>
        </p:txBody>
      </p:sp>
    </p:spTree>
    <p:extLst>
      <p:ext uri="{BB962C8B-B14F-4D97-AF65-F5344CB8AC3E}">
        <p14:creationId xmlns:p14="http://schemas.microsoft.com/office/powerpoint/2010/main" val="20421084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86BD9-0C2F-4471-B4DC-A619B3F3CBC6}"/>
              </a:ext>
            </a:extLst>
          </p:cNvPr>
          <p:cNvSpPr>
            <a:spLocks noGrp="1"/>
          </p:cNvSpPr>
          <p:nvPr>
            <p:ph sz="quarter" idx="14"/>
          </p:nvPr>
        </p:nvSpPr>
        <p:spPr>
          <a:xfrm>
            <a:off x="316227" y="2067799"/>
            <a:ext cx="6857728" cy="4030633"/>
          </a:xfrm>
        </p:spPr>
        <p:txBody>
          <a:bodyPr vert="horz" lIns="0" tIns="0" rIns="0" bIns="0" rtlCol="0" anchor="t">
            <a:noAutofit/>
          </a:bodyPr>
          <a:lstStyle/>
          <a:p>
            <a:r>
              <a:rPr lang="en-US">
                <a:latin typeface="Montserrat Medium"/>
              </a:rPr>
              <a:t>Please send your child with a mask and a spare in their bag. We'll have some on site too.</a:t>
            </a:r>
            <a:endParaRPr lang="en-US"/>
          </a:p>
          <a:p>
            <a:r>
              <a:rPr lang="en-US">
                <a:latin typeface="Montserrat Medium"/>
              </a:rPr>
              <a:t>We have a graphic from NSW Health on how to fit a mask properly – please have this conversation with your child.</a:t>
            </a:r>
            <a:endParaRPr lang="en-US"/>
          </a:p>
          <a:p>
            <a:r>
              <a:rPr lang="en-US">
                <a:latin typeface="Montserrat Medium"/>
              </a:rPr>
              <a:t>While masks are not required in the Public Health Order for our primary students they are strongly recommended by NSW Health and the department has taken the decision that they are required as an important layer of protection for our staff – particularly while younger students are not yet vaccinated.</a:t>
            </a:r>
          </a:p>
          <a:p>
            <a:r>
              <a:rPr lang="en-US">
                <a:latin typeface="Montserrat Medium"/>
              </a:rPr>
              <a:t>There are some exemptions around mask wearing – eating and exercising being the key times. Please have a look at the NSW Government website for the full list of exemptions. </a:t>
            </a:r>
            <a:r>
              <a:rPr lang="en-US">
                <a:latin typeface="Montserrat Medium"/>
                <a:hlinkClick r:id="rId3"/>
              </a:rPr>
              <a:t>https://www.nsw.gov.au/covid-19/rules/changes/face-mask-rules</a:t>
            </a:r>
            <a:endParaRPr lang="en-US"/>
          </a:p>
        </p:txBody>
      </p:sp>
      <p:sp>
        <p:nvSpPr>
          <p:cNvPr id="3" name="Title 2">
            <a:extLst>
              <a:ext uri="{FF2B5EF4-FFF2-40B4-BE49-F238E27FC236}">
                <a16:creationId xmlns:a16="http://schemas.microsoft.com/office/drawing/2014/main" id="{645BC8EB-651A-440E-BD7D-C7F351CE919F}"/>
              </a:ext>
            </a:extLst>
          </p:cNvPr>
          <p:cNvSpPr>
            <a:spLocks noGrp="1"/>
          </p:cNvSpPr>
          <p:nvPr>
            <p:ph type="title"/>
          </p:nvPr>
        </p:nvSpPr>
        <p:spPr>
          <a:xfrm>
            <a:off x="316228" y="917589"/>
            <a:ext cx="7215826" cy="600070"/>
          </a:xfrm>
        </p:spPr>
        <p:txBody>
          <a:bodyPr/>
          <a:lstStyle/>
          <a:p>
            <a:r>
              <a:rPr lang="en-US" sz="3200" b="0" dirty="0">
                <a:latin typeface="Montserrat"/>
              </a:rPr>
              <a:t>Fitting a mask on a younger child</a:t>
            </a:r>
            <a:br>
              <a:rPr lang="en-US" b="0" dirty="0">
                <a:latin typeface="Montserrat"/>
              </a:rPr>
            </a:br>
            <a:endParaRPr lang="en-US" b="0" dirty="0">
              <a:latin typeface="Montserrat"/>
            </a:endParaRPr>
          </a:p>
        </p:txBody>
      </p:sp>
      <p:pic>
        <p:nvPicPr>
          <p:cNvPr id="6" name="Picture 6" descr="A picture containing diagram&#10;&#10;Description automatically generated">
            <a:extLst>
              <a:ext uri="{FF2B5EF4-FFF2-40B4-BE49-F238E27FC236}">
                <a16:creationId xmlns:a16="http://schemas.microsoft.com/office/drawing/2014/main" id="{8E82B7BF-82F2-4731-B630-48186935C7A8}"/>
              </a:ext>
            </a:extLst>
          </p:cNvPr>
          <p:cNvPicPr>
            <a:picLocks noChangeAspect="1"/>
          </p:cNvPicPr>
          <p:nvPr/>
        </p:nvPicPr>
        <p:blipFill>
          <a:blip r:embed="rId4"/>
          <a:stretch>
            <a:fillRect/>
          </a:stretch>
        </p:blipFill>
        <p:spPr>
          <a:xfrm>
            <a:off x="7658100" y="643751"/>
            <a:ext cx="4216400" cy="6002299"/>
          </a:xfrm>
          <a:prstGeom prst="rect">
            <a:avLst/>
          </a:prstGeom>
        </p:spPr>
      </p:pic>
    </p:spTree>
    <p:extLst>
      <p:ext uri="{BB962C8B-B14F-4D97-AF65-F5344CB8AC3E}">
        <p14:creationId xmlns:p14="http://schemas.microsoft.com/office/powerpoint/2010/main" val="657444994"/>
      </p:ext>
    </p:extLst>
  </p:cSld>
  <p:clrMapOvr>
    <a:masterClrMapping/>
  </p:clrMapOvr>
  <p:transition>
    <p:fade/>
  </p:transition>
</p:sld>
</file>

<file path=ppt/theme/theme1.xml><?xml version="1.0" encoding="utf-8"?>
<a:theme xmlns:a="http://schemas.openxmlformats.org/drawingml/2006/main" name="Education.nsw Stakeholder Mapping [Autosaved]">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_001 PowerPoint Template_v01.potx" id="{ED0B8EDD-5F10-4700-B8FE-FD06D3A87D6F}" vid="{109C343D-F211-4376-B027-A862C529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756ce94-1aac-471a-b5e8-0bfac6ca7dc1">
      <UserInfo>
        <DisplayName>Sue French PSM</DisplayName>
        <AccountId>83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C3BAC2D249FB4B9228612984DE6431" ma:contentTypeVersion="11" ma:contentTypeDescription="Create a new document." ma:contentTypeScope="" ma:versionID="3953cc209577920b97691d527d3b0aa5">
  <xsd:schema xmlns:xsd="http://www.w3.org/2001/XMLSchema" xmlns:xs="http://www.w3.org/2001/XMLSchema" xmlns:p="http://schemas.microsoft.com/office/2006/metadata/properties" xmlns:ns2="d574ab6f-938e-4899-ab34-7db3fe6da024" xmlns:ns3="6756ce94-1aac-471a-b5e8-0bfac6ca7dc1" targetNamespace="http://schemas.microsoft.com/office/2006/metadata/properties" ma:root="true" ma:fieldsID="8c882c2f5fbf6fc8207151680b47f2bf" ns2:_="" ns3:_="">
    <xsd:import namespace="d574ab6f-938e-4899-ab34-7db3fe6da024"/>
    <xsd:import namespace="6756ce94-1aac-471a-b5e8-0bfac6ca7d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4ab6f-938e-4899-ab34-7db3fe6da0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56ce94-1aac-471a-b5e8-0bfac6ca7dc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DC8573-BD35-405F-837B-C3244411433B}">
  <ds:schemaRefs>
    <ds:schemaRef ds:uri="http://purl.org/dc/elements/1.1/"/>
    <ds:schemaRef ds:uri="6756ce94-1aac-471a-b5e8-0bfac6ca7dc1"/>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d574ab6f-938e-4899-ab34-7db3fe6da024"/>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81670FF-8505-4DB0-BCE9-1762708B6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74ab6f-938e-4899-ab34-7db3fe6da024"/>
    <ds:schemaRef ds:uri="6756ce94-1aac-471a-b5e8-0bfac6ca7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058825-0A83-4622-A65F-902DB70C97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Education.nsw Stakeholder Mapping [Autosaved]</Template>
  <TotalTime>1641</TotalTime>
  <Words>2155</Words>
  <Application>Microsoft Macintosh PowerPoint</Application>
  <PresentationFormat>Widescreen</PresentationFormat>
  <Paragraphs>141</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System Font Regular</vt:lpstr>
      <vt:lpstr>Arial</vt:lpstr>
      <vt:lpstr>Calibri</vt:lpstr>
      <vt:lpstr>Monaco</vt:lpstr>
      <vt:lpstr>Montserrat</vt:lpstr>
      <vt:lpstr>Montserrat Light</vt:lpstr>
      <vt:lpstr>Montserrat Medium</vt:lpstr>
      <vt:lpstr>Montserrat SemiBold</vt:lpstr>
      <vt:lpstr>Education.nsw Stakeholder Mapping [Autosaved]</vt:lpstr>
      <vt:lpstr>Return to school Level 3 plus</vt:lpstr>
      <vt:lpstr>Acknowledgement of Country</vt:lpstr>
      <vt:lpstr>What we'll cover in this session</vt:lpstr>
      <vt:lpstr>What you need to know about our return to school in Term 4 </vt:lpstr>
      <vt:lpstr>Key dates for our staged return</vt:lpstr>
      <vt:lpstr>Vaccinations</vt:lpstr>
      <vt:lpstr>Keeping student groups together</vt:lpstr>
      <vt:lpstr>Mask wearing for students and staff</vt:lpstr>
      <vt:lpstr>Fitting a mask on a younger child </vt:lpstr>
      <vt:lpstr>Fitting a mask to younger children </vt:lpstr>
      <vt:lpstr>Ventilation</vt:lpstr>
      <vt:lpstr>School activities </vt:lpstr>
      <vt:lpstr>Orientation and transition to school </vt:lpstr>
      <vt:lpstr>Preschool and outside of school hours care   </vt:lpstr>
      <vt:lpstr>Further information and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school</dc:title>
  <dc:creator>Shari Ujdur</dc:creator>
  <cp:lastModifiedBy>Emilie Caillot</cp:lastModifiedBy>
  <cp:revision>89</cp:revision>
  <dcterms:created xsi:type="dcterms:W3CDTF">2021-10-05T01:31:51Z</dcterms:created>
  <dcterms:modified xsi:type="dcterms:W3CDTF">2021-10-13T00:39:19Z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0x01010059C3BAC2D249FB4B9228612984DE6431</vt:lpwstr>
  </property>
</Properties>
</file>